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316" r:id="rId2"/>
    <p:sldId id="323" r:id="rId3"/>
    <p:sldId id="325" r:id="rId4"/>
    <p:sldId id="326" r:id="rId5"/>
    <p:sldId id="322" r:id="rId6"/>
    <p:sldId id="264" r:id="rId7"/>
    <p:sldId id="327" r:id="rId8"/>
    <p:sldId id="328" r:id="rId9"/>
    <p:sldId id="329" r:id="rId10"/>
    <p:sldId id="330" r:id="rId11"/>
    <p:sldId id="331" r:id="rId12"/>
    <p:sldId id="332" r:id="rId13"/>
    <p:sldId id="333" r:id="rId14"/>
    <p:sldId id="334" r:id="rId15"/>
    <p:sldId id="335" r:id="rId16"/>
    <p:sldId id="336" r:id="rId17"/>
    <p:sldId id="337" r:id="rId18"/>
    <p:sldId id="338" r:id="rId19"/>
    <p:sldId id="339" r:id="rId20"/>
    <p:sldId id="340" r:id="rId21"/>
    <p:sldId id="341" r:id="rId22"/>
    <p:sldId id="263" r:id="rId23"/>
    <p:sldId id="324" r:id="rId24"/>
    <p:sldId id="342" r:id="rId25"/>
    <p:sldId id="343" r:id="rId26"/>
    <p:sldId id="344" r:id="rId27"/>
    <p:sldId id="345" r:id="rId28"/>
    <p:sldId id="347" r:id="rId29"/>
    <p:sldId id="346" r:id="rId30"/>
    <p:sldId id="350" r:id="rId31"/>
    <p:sldId id="348" r:id="rId32"/>
    <p:sldId id="351" r:id="rId33"/>
    <p:sldId id="362" r:id="rId34"/>
    <p:sldId id="352" r:id="rId35"/>
    <p:sldId id="349" r:id="rId36"/>
    <p:sldId id="354" r:id="rId37"/>
    <p:sldId id="356" r:id="rId38"/>
    <p:sldId id="355" r:id="rId39"/>
    <p:sldId id="358" r:id="rId40"/>
    <p:sldId id="357" r:id="rId41"/>
    <p:sldId id="359" r:id="rId42"/>
    <p:sldId id="360" r:id="rId43"/>
    <p:sldId id="361"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FF6600"/>
    <a:srgbClr val="009900"/>
    <a:srgbClr val="66FFFF"/>
    <a:srgbClr val="FF3399"/>
    <a:srgbClr val="006666"/>
    <a:srgbClr val="0000FF"/>
    <a:srgbClr val="00CC00"/>
    <a:srgbClr val="99FF33"/>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9" autoAdjust="0"/>
    <p:restoredTop sz="94660"/>
  </p:normalViewPr>
  <p:slideViewPr>
    <p:cSldViewPr>
      <p:cViewPr varScale="1">
        <p:scale>
          <a:sx n="75" d="100"/>
          <a:sy n="75" d="100"/>
        </p:scale>
        <p:origin x="768" y="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 Id="rId4"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8AD881-6C3C-4299-A382-7CABFFCEF0AE}" type="datetimeFigureOut">
              <a:rPr lang="en-US" smtClean="0"/>
              <a:pPr/>
              <a:t>5/18/2014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9BE8A-EC39-427F-B41D-9DF74518A51F}" type="slidenum">
              <a:rPr lang="en-US" smtClean="0"/>
              <a:pPr/>
              <a:t>‹#›</a:t>
            </a:fld>
            <a:endParaRPr lang="en-US"/>
          </a:p>
        </p:txBody>
      </p:sp>
    </p:spTree>
    <p:extLst>
      <p:ext uri="{BB962C8B-B14F-4D97-AF65-F5344CB8AC3E}">
        <p14:creationId xmlns:p14="http://schemas.microsoft.com/office/powerpoint/2010/main" val="6347723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C5BB7F8-6A41-4BEF-B702-AD410254BCE0}" type="datetime1">
              <a:rPr lang="en-US" smtClean="0"/>
              <a:t>5/18/2014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980D2F-2260-495D-91B4-BD9B9FAEC3AE}" type="datetime1">
              <a:rPr lang="en-US" smtClean="0"/>
              <a:t>5/18/2014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5108C1B-67AA-4A55-885A-8FE0E2716FE7}" type="datetime1">
              <a:rPr lang="en-US" smtClean="0"/>
              <a:t>5/18/2014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9D5CD9-5FB8-43BC-AA91-F1EB5921B1BC}" type="datetime1">
              <a:rPr lang="en-US" smtClean="0"/>
              <a:t>5/18/2014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B83EABD-5186-414B-A3A0-4E436FA9AF78}" type="datetime1">
              <a:rPr lang="en-US" smtClean="0"/>
              <a:t>5/18/2014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BF1C07-B1B4-4A05-9BFE-CEB195308E33}" type="datetime1">
              <a:rPr lang="en-US" smtClean="0"/>
              <a:t>5/18/2014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5B32129-DB27-4557-925D-263AA3C11B95}" type="datetime1">
              <a:rPr lang="en-US" smtClean="0"/>
              <a:t>5/18/2014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1B4B7DD-EB99-4499-BB5E-4BE70B833A36}" type="datetime1">
              <a:rPr lang="en-US" smtClean="0"/>
              <a:t>5/18/2014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5FE3A9-59EE-481A-A35B-C20AC0FCDDFD}" type="datetime1">
              <a:rPr lang="en-US" smtClean="0"/>
              <a:t>5/18/2014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9B9491-8288-4E21-A56A-A5E0AAAA7902}" type="datetime1">
              <a:rPr lang="en-US" smtClean="0"/>
              <a:t>5/18/2014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706AF2-1604-476C-8C67-4F588F93CD9C}" type="datetime1">
              <a:rPr lang="en-US" smtClean="0"/>
              <a:t>5/18/2014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05762-C891-4585-A291-5CEA996061E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C9A0F-1A0C-4DA9-A905-2A64C1CEF3FC}" type="datetime1">
              <a:rPr lang="en-US" smtClean="0"/>
              <a:t>5/18/2014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905762-C891-4585-A291-5CEA996061E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11.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5.wmf"/><Relationship Id="rId5" Type="http://schemas.openxmlformats.org/officeDocument/2006/relationships/oleObject" Target="../embeddings/oleObject4.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6.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20.JPG"/><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19.wmf"/><Relationship Id="rId5" Type="http://schemas.openxmlformats.org/officeDocument/2006/relationships/oleObject" Target="../embeddings/oleObject8.bin"/><Relationship Id="rId4" Type="http://schemas.openxmlformats.org/officeDocument/2006/relationships/image" Target="../media/image18.wmf"/></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9.bin"/><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0.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1.bin"/><Relationship Id="rId5" Type="http://schemas.openxmlformats.org/officeDocument/2006/relationships/image" Target="../media/image29.wmf"/><Relationship Id="rId4" Type="http://schemas.openxmlformats.org/officeDocument/2006/relationships/oleObject" Target="../embeddings/oleObject10.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3.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3.bin"/><Relationship Id="rId5" Type="http://schemas.openxmlformats.org/officeDocument/2006/relationships/image" Target="../media/image42.wmf"/><Relationship Id="rId4" Type="http://schemas.openxmlformats.org/officeDocument/2006/relationships/oleObject" Target="../embeddings/oleObject12.bin"/></Relationships>
</file>

<file path=ppt/slides/_rels/slide2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47.wmf"/><Relationship Id="rId5" Type="http://schemas.openxmlformats.org/officeDocument/2006/relationships/oleObject" Target="../embeddings/oleObject15.bin"/><Relationship Id="rId10" Type="http://schemas.openxmlformats.org/officeDocument/2006/relationships/image" Target="../media/image49.wmf"/><Relationship Id="rId4" Type="http://schemas.openxmlformats.org/officeDocument/2006/relationships/image" Target="../media/image46.wmf"/><Relationship Id="rId9"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55.JPG"/><Relationship Id="rId7" Type="http://schemas.openxmlformats.org/officeDocument/2006/relationships/image" Target="../media/image53.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9.bin"/><Relationship Id="rId5" Type="http://schemas.openxmlformats.org/officeDocument/2006/relationships/image" Target="../media/image52.wmf"/><Relationship Id="rId4" Type="http://schemas.openxmlformats.org/officeDocument/2006/relationships/oleObject" Target="../embeddings/oleObject18.bin"/><Relationship Id="rId9" Type="http://schemas.openxmlformats.org/officeDocument/2006/relationships/image" Target="../media/image54.wmf"/></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vmlDrawing" Target="../drawings/vmlDrawing10.vml"/><Relationship Id="rId4" Type="http://schemas.openxmlformats.org/officeDocument/2006/relationships/image" Target="../media/image57.wmf"/></Relationships>
</file>

<file path=ppt/slides/_rels/slide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3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jpe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0.jpe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838200"/>
            <a:ext cx="9144000" cy="2590800"/>
          </a:xfrm>
          <a:prstGeom prst="rect">
            <a:avLst/>
          </a:prstGeom>
        </p:spPr>
        <p:txBody>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vi-VN" sz="5400" b="1" i="0" u="none" strike="noStrike" kern="1200" cap="none" spc="0" normalizeH="0" baseline="0" noProof="0" dirty="0" smtClean="0">
                <a:ln>
                  <a:noFill/>
                </a:ln>
                <a:solidFill>
                  <a:srgbClr val="00CC00"/>
                </a:solidFill>
                <a:effectLst/>
                <a:uLnTx/>
                <a:uFillTx/>
                <a:latin typeface="Arial" pitchFamily="34" charset="0"/>
                <a:ea typeface="+mj-ea"/>
                <a:cs typeface="Arial" pitchFamily="34" charset="0"/>
              </a:rPr>
              <a:t>Chương</a:t>
            </a:r>
            <a:r>
              <a:rPr kumimoji="0" lang="vi-VN" sz="5400" b="1" i="0" u="none" strike="noStrike" kern="1200" cap="none" spc="0" normalizeH="0" noProof="0" dirty="0" smtClean="0">
                <a:ln>
                  <a:noFill/>
                </a:ln>
                <a:solidFill>
                  <a:srgbClr val="00CC00"/>
                </a:solidFill>
                <a:effectLst/>
                <a:uLnTx/>
                <a:uFillTx/>
                <a:latin typeface="Arial" pitchFamily="34" charset="0"/>
                <a:ea typeface="+mj-ea"/>
                <a:cs typeface="Arial" pitchFamily="34" charset="0"/>
              </a:rPr>
              <a:t> </a:t>
            </a:r>
            <a:r>
              <a:rPr kumimoji="0" lang="en-US" sz="5400" b="1" i="0" u="none" strike="noStrike" kern="1200" cap="none" spc="0" normalizeH="0" noProof="0" dirty="0" smtClean="0">
                <a:ln>
                  <a:noFill/>
                </a:ln>
                <a:solidFill>
                  <a:srgbClr val="00CC00"/>
                </a:solidFill>
                <a:effectLst/>
                <a:uLnTx/>
                <a:uFillTx/>
                <a:latin typeface="Arial" pitchFamily="34" charset="0"/>
                <a:ea typeface="+mj-ea"/>
                <a:cs typeface="Arial" pitchFamily="34" charset="0"/>
              </a:rPr>
              <a:t>8</a:t>
            </a:r>
            <a:endParaRPr kumimoji="0" lang="vi-VN" sz="5400" b="1" i="0" u="none" strike="noStrike" kern="1200" cap="none" spc="0" normalizeH="0" noProof="0" dirty="0" smtClean="0">
              <a:ln>
                <a:noFill/>
              </a:ln>
              <a:solidFill>
                <a:srgbClr val="00CC00"/>
              </a:solidFill>
              <a:effectLst/>
              <a:uLnTx/>
              <a:uFillTx/>
              <a:latin typeface="Arial" pitchFamily="34" charset="0"/>
              <a:ea typeface="+mj-ea"/>
              <a:cs typeface="Arial"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lang="vi-VN" sz="5400" b="1" dirty="0" smtClean="0">
                <a:solidFill>
                  <a:srgbClr val="0000FF"/>
                </a:solidFill>
                <a:latin typeface="Arial" pitchFamily="34" charset="0"/>
                <a:ea typeface="+mj-ea"/>
                <a:cs typeface="Arial" pitchFamily="34" charset="0"/>
              </a:rPr>
              <a:t>Vận chuyển chất khí</a:t>
            </a:r>
            <a:r>
              <a:rPr lang="en-US" sz="5400" b="1" dirty="0" smtClean="0">
                <a:solidFill>
                  <a:srgbClr val="0000FF"/>
                </a:solidFill>
                <a:latin typeface="Arial" pitchFamily="34" charset="0"/>
                <a:ea typeface="+mj-ea"/>
                <a:cs typeface="Arial" pitchFamily="34" charset="0"/>
              </a:rPr>
              <a:t>:</a:t>
            </a:r>
          </a:p>
          <a:p>
            <a:pPr marL="0" marR="0" lvl="0" indent="0" algn="ctr" defTabSz="914400" rtl="0" eaLnBrk="1" fontAlgn="auto" latinLnBrk="0" hangingPunct="1">
              <a:lnSpc>
                <a:spcPct val="100000"/>
              </a:lnSpc>
              <a:spcBef>
                <a:spcPct val="0"/>
              </a:spcBef>
              <a:spcAft>
                <a:spcPts val="0"/>
              </a:spcAft>
              <a:buClrTx/>
              <a:buSzTx/>
              <a:buFontTx/>
              <a:buNone/>
              <a:tabLst/>
              <a:defRPr/>
            </a:pPr>
            <a:r>
              <a:rPr lang="en-US" sz="5400" b="1" dirty="0" err="1" smtClean="0">
                <a:solidFill>
                  <a:srgbClr val="0000FF"/>
                </a:solidFill>
                <a:latin typeface="Arial" pitchFamily="34" charset="0"/>
                <a:ea typeface="+mj-ea"/>
                <a:cs typeface="Arial" pitchFamily="34" charset="0"/>
              </a:rPr>
              <a:t>Quạt</a:t>
            </a:r>
            <a:r>
              <a:rPr lang="en-US" sz="5400" b="1" dirty="0" smtClean="0">
                <a:solidFill>
                  <a:srgbClr val="0000FF"/>
                </a:solidFill>
                <a:latin typeface="Arial" pitchFamily="34" charset="0"/>
                <a:ea typeface="+mj-ea"/>
                <a:cs typeface="Arial" pitchFamily="34" charset="0"/>
              </a:rPr>
              <a:t> </a:t>
            </a:r>
            <a:r>
              <a:rPr lang="en-US" sz="5400" b="1" dirty="0" err="1" smtClean="0">
                <a:solidFill>
                  <a:srgbClr val="0000FF"/>
                </a:solidFill>
                <a:latin typeface="Arial" pitchFamily="34" charset="0"/>
                <a:ea typeface="+mj-ea"/>
                <a:cs typeface="Arial" pitchFamily="34" charset="0"/>
              </a:rPr>
              <a:t>và</a:t>
            </a:r>
            <a:r>
              <a:rPr lang="en-US" sz="5400" b="1" dirty="0" smtClean="0">
                <a:solidFill>
                  <a:srgbClr val="0000FF"/>
                </a:solidFill>
                <a:latin typeface="Arial" pitchFamily="34" charset="0"/>
                <a:ea typeface="+mj-ea"/>
                <a:cs typeface="Arial" pitchFamily="34" charset="0"/>
              </a:rPr>
              <a:t> </a:t>
            </a:r>
            <a:r>
              <a:rPr lang="en-US" sz="5400" b="1" dirty="0" err="1" smtClean="0">
                <a:solidFill>
                  <a:srgbClr val="0000FF"/>
                </a:solidFill>
                <a:latin typeface="Arial" pitchFamily="34" charset="0"/>
                <a:ea typeface="+mj-ea"/>
                <a:cs typeface="Arial" pitchFamily="34" charset="0"/>
              </a:rPr>
              <a:t>Máy</a:t>
            </a:r>
            <a:r>
              <a:rPr lang="en-US" sz="5400" b="1" dirty="0" smtClean="0">
                <a:solidFill>
                  <a:srgbClr val="0000FF"/>
                </a:solidFill>
                <a:latin typeface="Arial" pitchFamily="34" charset="0"/>
                <a:ea typeface="+mj-ea"/>
                <a:cs typeface="Arial" pitchFamily="34" charset="0"/>
              </a:rPr>
              <a:t> </a:t>
            </a:r>
            <a:r>
              <a:rPr lang="en-US" sz="5400" b="1" dirty="0" err="1" smtClean="0">
                <a:solidFill>
                  <a:srgbClr val="0000FF"/>
                </a:solidFill>
                <a:latin typeface="Arial" pitchFamily="34" charset="0"/>
                <a:ea typeface="+mj-ea"/>
                <a:cs typeface="Arial" pitchFamily="34" charset="0"/>
              </a:rPr>
              <a:t>Nén</a:t>
            </a:r>
            <a:endParaRPr lang="vi-VN" sz="5400" b="1" dirty="0" smtClean="0">
              <a:solidFill>
                <a:srgbClr val="0000FF"/>
              </a:solidFill>
              <a:latin typeface="Arial" pitchFamily="34" charset="0"/>
              <a:ea typeface="+mj-ea"/>
              <a:cs typeface="Arial"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vi-VN" sz="5400" b="1" i="0" u="none" strike="noStrike" kern="1200" cap="none" spc="0" normalizeH="0" baseline="0" noProof="0" dirty="0" smtClean="0">
              <a:ln>
                <a:noFill/>
              </a:ln>
              <a:solidFill>
                <a:srgbClr val="0000FF"/>
              </a:solidFill>
              <a:effectLst/>
              <a:uLnTx/>
              <a:uFillTx/>
              <a:latin typeface="Arial" pitchFamily="34" charset="0"/>
              <a:ea typeface="+mj-ea"/>
              <a:cs typeface="Arial" pitchFamily="34" charset="0"/>
            </a:endParaRPr>
          </a:p>
        </p:txBody>
      </p:sp>
      <p:sp>
        <p:nvSpPr>
          <p:cNvPr id="4" name="Rectangle 3"/>
          <p:cNvSpPr/>
          <p:nvPr/>
        </p:nvSpPr>
        <p:spPr>
          <a:xfrm>
            <a:off x="0" y="4438471"/>
            <a:ext cx="9144000" cy="1200329"/>
          </a:xfrm>
          <a:prstGeom prst="rect">
            <a:avLst/>
          </a:prstGeom>
        </p:spPr>
        <p:txBody>
          <a:bodyPr wrap="square">
            <a:spAutoFit/>
          </a:bodyPr>
          <a:lstStyle/>
          <a:p>
            <a:pPr algn="just"/>
            <a:r>
              <a:rPr lang="vi-VN" altLang="ko-KR" sz="2400" i="1" dirty="0" smtClean="0">
                <a:latin typeface="Arial" pitchFamily="34" charset="0"/>
                <a:cs typeface="Arial" pitchFamily="34" charset="0"/>
              </a:rPr>
              <a:t>Trình bày các thông số </a:t>
            </a:r>
            <a:r>
              <a:rPr lang="en-US" altLang="ko-KR" sz="2400" i="1" dirty="0" err="1" smtClean="0">
                <a:latin typeface="Arial" pitchFamily="34" charset="0"/>
                <a:cs typeface="Arial" pitchFamily="34" charset="0"/>
              </a:rPr>
              <a:t>tính</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toán</a:t>
            </a:r>
            <a:r>
              <a:rPr lang="en-US" altLang="ko-KR" sz="2400" i="1" dirty="0" smtClean="0">
                <a:latin typeface="Arial" pitchFamily="34" charset="0"/>
                <a:cs typeface="Arial" pitchFamily="34" charset="0"/>
              </a:rPr>
              <a:t> </a:t>
            </a:r>
            <a:r>
              <a:rPr lang="vi-VN" altLang="ko-KR" sz="2400" i="1" dirty="0" smtClean="0">
                <a:latin typeface="Arial" pitchFamily="34" charset="0"/>
                <a:cs typeface="Arial" pitchFamily="34" charset="0"/>
              </a:rPr>
              <a:t>cơ bản</a:t>
            </a:r>
            <a:r>
              <a:rPr lang="en-US" altLang="ko-KR" sz="2400" i="1" dirty="0" smtClean="0">
                <a:latin typeface="Arial" pitchFamily="34" charset="0"/>
                <a:cs typeface="Arial" pitchFamily="34" charset="0"/>
              </a:rPr>
              <a:t>, </a:t>
            </a:r>
            <a:r>
              <a:rPr lang="vi-VN" altLang="ko-KR" sz="2400" i="1" dirty="0" smtClean="0">
                <a:latin typeface="Arial" pitchFamily="34" charset="0"/>
                <a:cs typeface="Arial" pitchFamily="34" charset="0"/>
              </a:rPr>
              <a:t>cấu tạo, nguyên lý </a:t>
            </a:r>
            <a:r>
              <a:rPr lang="en-US" altLang="ko-KR" sz="2400" i="1" dirty="0" err="1" smtClean="0">
                <a:latin typeface="Arial" pitchFamily="34" charset="0"/>
                <a:cs typeface="Arial" pitchFamily="34" charset="0"/>
              </a:rPr>
              <a:t>hoạt</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động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phân</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loại</a:t>
            </a:r>
            <a:r>
              <a:rPr lang="vi-VN" altLang="ko-KR" sz="2400" i="1" dirty="0" smtClean="0">
                <a:latin typeface="Arial" pitchFamily="34" charset="0"/>
                <a:cs typeface="Arial" pitchFamily="34" charset="0"/>
              </a:rPr>
              <a:t> và ứng dụng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của</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các</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loại</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quạt</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và</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máy</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nén</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thông</a:t>
            </a:r>
            <a:r>
              <a:rPr lang="en-US" altLang="ko-KR" sz="2400" i="1" dirty="0" smtClean="0">
                <a:latin typeface="Arial" pitchFamily="34" charset="0"/>
                <a:cs typeface="Arial" pitchFamily="34" charset="0"/>
              </a:rPr>
              <a:t> </a:t>
            </a:r>
            <a:r>
              <a:rPr lang="en-US" altLang="ko-KR" sz="2400" i="1" dirty="0" err="1" smtClean="0">
                <a:latin typeface="Arial" pitchFamily="34" charset="0"/>
                <a:cs typeface="Arial" pitchFamily="34" charset="0"/>
              </a:rPr>
              <a:t>dụng</a:t>
            </a:r>
            <a:r>
              <a:rPr lang="vi-VN" altLang="ko-KR" sz="2400" i="1" dirty="0" smtClean="0">
                <a:latin typeface="Arial" pitchFamily="34" charset="0"/>
                <a:cs typeface="Arial" pitchFamily="34" charset="0"/>
              </a:rPr>
              <a:t>.</a:t>
            </a:r>
            <a:endParaRPr lang="en-US" altLang="ko-KR" sz="2400" i="1" dirty="0" smtClean="0">
              <a:latin typeface="Arial" pitchFamily="34" charset="0"/>
              <a:cs typeface="Arial" pitchFamily="34" charset="0"/>
            </a:endParaRPr>
          </a:p>
        </p:txBody>
      </p:sp>
      <p:sp>
        <p:nvSpPr>
          <p:cNvPr id="5" name="Subtitle 2"/>
          <p:cNvSpPr txBox="1">
            <a:spLocks/>
          </p:cNvSpPr>
          <p:nvPr/>
        </p:nvSpPr>
        <p:spPr>
          <a:xfrm>
            <a:off x="0" y="3428999"/>
            <a:ext cx="9144000" cy="1085671"/>
          </a:xfrm>
          <a:prstGeom prst="rect">
            <a:avLst/>
          </a:prstGeom>
        </p:spPr>
        <p:txBody>
          <a:bodyPr>
            <a:noAutofit/>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vi-VN" sz="24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rPr>
              <a:t>Hoàng Minh Nam </a:t>
            </a:r>
            <a:endParaRPr kumimoji="0" lang="en-US" sz="24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endParaRPr>
          </a:p>
          <a:p>
            <a:pPr marL="342900" marR="0" lvl="0" indent="-342900" algn="ctr" defTabSz="914400" rtl="0" eaLnBrk="1" fontAlgn="auto" latinLnBrk="0" hangingPunct="1">
              <a:lnSpc>
                <a:spcPct val="100000"/>
              </a:lnSpc>
              <a:spcBef>
                <a:spcPct val="20000"/>
              </a:spcBef>
              <a:spcAft>
                <a:spcPts val="0"/>
              </a:spcAft>
              <a:buClrTx/>
              <a:buSzTx/>
              <a:tabLst/>
              <a:defRPr/>
            </a:pPr>
            <a:r>
              <a:rPr kumimoji="0" lang="vi-VN" sz="2400" b="1" i="0" u="none" strike="noStrike" kern="1200" cap="none" spc="0" normalizeH="0" baseline="0" noProof="0" dirty="0" smtClean="0">
                <a:ln>
                  <a:noFill/>
                </a:ln>
                <a:solidFill>
                  <a:srgbClr val="FF0066"/>
                </a:solidFill>
                <a:effectLst/>
                <a:uLnTx/>
                <a:uFillTx/>
                <a:latin typeface="Arial" pitchFamily="34" charset="0"/>
                <a:ea typeface="+mn-ea"/>
                <a:cs typeface="Arial" pitchFamily="34" charset="0"/>
              </a:rPr>
              <a:t>Nguyễn Hữu Hiếu</a:t>
            </a:r>
            <a:endParaRPr kumimoji="0" lang="en-US" sz="2400" b="1" i="0" u="none" strike="noStrike" kern="1200" cap="none" spc="0" normalizeH="0" baseline="0" noProof="0" dirty="0">
              <a:ln>
                <a:noFill/>
              </a:ln>
              <a:solidFill>
                <a:srgbClr val="FF0066"/>
              </a:solidFill>
              <a:effectLst/>
              <a:uLnTx/>
              <a:uFillTx/>
              <a:latin typeface="Arial" pitchFamily="34" charset="0"/>
              <a:ea typeface="+mn-ea"/>
              <a:cs typeface="Arial" pitchFamily="34" charset="0"/>
            </a:endParaRPr>
          </a:p>
        </p:txBody>
      </p:sp>
      <p:sp>
        <p:nvSpPr>
          <p:cNvPr id="6"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1</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1569660"/>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thông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số</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cơ</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bản</a:t>
            </a:r>
            <a:endParaRPr lang="en-US" sz="2400" b="1" dirty="0" smtClean="0">
              <a:solidFill>
                <a:srgbClr val="0070C0"/>
              </a:solidFill>
              <a:latin typeface="Arial" pitchFamily="34" charset="0"/>
              <a:cs typeface="Arial" pitchFamily="34" charset="0"/>
            </a:endParaRPr>
          </a:p>
          <a:p>
            <a:pPr algn="just"/>
            <a:r>
              <a:rPr lang="en-US" sz="2400" b="1" dirty="0" err="1" smtClean="0">
                <a:solidFill>
                  <a:srgbClr val="009900"/>
                </a:solidFill>
                <a:latin typeface="Arial" pitchFamily="34" charset="0"/>
                <a:cs typeface="Arial" pitchFamily="34" charset="0"/>
              </a:rPr>
              <a:t>Áp</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suất</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toàn</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phần</a:t>
            </a:r>
            <a:r>
              <a:rPr lang="en-US" sz="2400" b="1" dirty="0" smtClean="0">
                <a:solidFill>
                  <a:srgbClr val="009900"/>
                </a:solidFill>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khí</a:t>
            </a:r>
            <a:r>
              <a:rPr lang="en-US" sz="2400" dirty="0" smtClean="0">
                <a:latin typeface="Arial" pitchFamily="34" charset="0"/>
                <a:cs typeface="Arial" pitchFamily="34" charset="0"/>
              </a:rPr>
              <a:t> qua </a:t>
            </a:r>
            <a:r>
              <a:rPr lang="en-US" sz="2400" dirty="0" err="1" smtClean="0">
                <a:latin typeface="Arial" pitchFamily="34" charset="0"/>
                <a:cs typeface="Arial" pitchFamily="34" charset="0"/>
              </a:rPr>
              <a:t>quạt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tâm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thay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đổi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ít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bỏ</a:t>
            </a:r>
            <a:r>
              <a:rPr lang="en-US" sz="2400" dirty="0" smtClean="0">
                <a:latin typeface="Arial" pitchFamily="34" charset="0"/>
                <a:cs typeface="Arial" pitchFamily="34" charset="0"/>
              </a:rPr>
              <a:t> qua </a:t>
            </a:r>
            <a:r>
              <a:rPr lang="en-US" sz="2400" dirty="0" err="1" smtClean="0">
                <a:latin typeface="Arial" pitchFamily="34" charset="0"/>
                <a:cs typeface="Arial" pitchFamily="34" charset="0"/>
              </a:rPr>
              <a:t>sự</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thay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đổi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khối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lượng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riêng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dòng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khí</a:t>
            </a:r>
            <a:r>
              <a:rPr lang="en-US" sz="2400" dirty="0" smtClean="0">
                <a:latin typeface="Arial" pitchFamily="34" charset="0"/>
                <a:cs typeface="Arial" pitchFamily="34" charset="0"/>
              </a:rPr>
              <a:t>. </a:t>
            </a:r>
            <a:br>
              <a:rPr lang="en-US" sz="2400" dirty="0" smtClean="0">
                <a:latin typeface="Arial" pitchFamily="34" charset="0"/>
                <a:cs typeface="Arial" pitchFamily="34" charset="0"/>
              </a:rPr>
            </a:br>
            <a:r>
              <a:rPr lang="en-US" sz="2400" dirty="0" err="1" smtClean="0">
                <a:latin typeface="Arial" pitchFamily="34" charset="0"/>
                <a:cs typeface="Arial" pitchFamily="34" charset="0"/>
              </a:rPr>
              <a:t>Vì</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vậy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tâm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giống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như</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bơm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tâm</a:t>
            </a:r>
            <a:r>
              <a:rPr lang="en-US" sz="2400" dirty="0" smtClean="0">
                <a:latin typeface="Arial" pitchFamily="34" charset="0"/>
                <a:cs typeface="Arial" pitchFamily="34" charset="0"/>
              </a:rPr>
              <a:t>.</a:t>
            </a:r>
            <a:r>
              <a:rPr lang="en-US" sz="2400" b="1" dirty="0" smtClean="0">
                <a:solidFill>
                  <a:srgbClr val="009900"/>
                </a:solidFill>
                <a:latin typeface="Arial" pitchFamily="34" charset="0"/>
                <a:cs typeface="Arial" pitchFamily="34" charset="0"/>
              </a:rPr>
              <a:t> </a:t>
            </a:r>
          </a:p>
        </p:txBody>
      </p:sp>
      <p:sp>
        <p:nvSpPr>
          <p:cNvPr id="9" name="Rectangle 8"/>
          <p:cNvSpPr/>
          <p:nvPr/>
        </p:nvSpPr>
        <p:spPr>
          <a:xfrm>
            <a:off x="1" y="2023408"/>
            <a:ext cx="9143998" cy="1569660"/>
          </a:xfrm>
          <a:prstGeom prst="rect">
            <a:avLst/>
          </a:prstGeom>
        </p:spPr>
        <p:txBody>
          <a:bodyPr wrap="square">
            <a:spAutoFit/>
          </a:bodyPr>
          <a:lstStyle/>
          <a:p>
            <a:pPr algn="just"/>
            <a:r>
              <a:rPr lang="en-US" sz="2400" dirty="0" err="1">
                <a:latin typeface="Arial" pitchFamily="34" charset="0"/>
                <a:cs typeface="Arial" pitchFamily="34" charset="0"/>
              </a:rPr>
              <a:t>Áp</a:t>
            </a:r>
            <a:r>
              <a:rPr lang="en-US" sz="2400" dirty="0">
                <a:latin typeface="Arial" pitchFamily="34" charset="0"/>
                <a:cs typeface="Arial" pitchFamily="34" charset="0"/>
              </a:rPr>
              <a:t> </a:t>
            </a:r>
            <a:r>
              <a:rPr lang="en-US" sz="2400" dirty="0" err="1">
                <a:latin typeface="Arial" pitchFamily="34" charset="0"/>
                <a:cs typeface="Arial" pitchFamily="34" charset="0"/>
              </a:rPr>
              <a:t>suất</a:t>
            </a:r>
            <a:r>
              <a:rPr lang="en-US" sz="2400" dirty="0">
                <a:latin typeface="Arial" pitchFamily="34" charset="0"/>
                <a:cs typeface="Arial" pitchFamily="34" charset="0"/>
              </a:rPr>
              <a:t> </a:t>
            </a:r>
            <a:r>
              <a:rPr lang="en-US" sz="2400" dirty="0" err="1">
                <a:latin typeface="Arial" pitchFamily="34" charset="0"/>
                <a:cs typeface="Arial" pitchFamily="34" charset="0"/>
              </a:rPr>
              <a:t>toàn</a:t>
            </a:r>
            <a:r>
              <a:rPr lang="en-US" sz="2400" dirty="0">
                <a:latin typeface="Arial" pitchFamily="34" charset="0"/>
                <a:cs typeface="Arial" pitchFamily="34" charset="0"/>
              </a:rPr>
              <a:t> </a:t>
            </a:r>
            <a:r>
              <a:rPr lang="en-US" sz="2400" dirty="0" err="1">
                <a:latin typeface="Arial" pitchFamily="34" charset="0"/>
                <a:cs typeface="Arial" pitchFamily="34" charset="0"/>
              </a:rPr>
              <a:t>phần</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quạt</a:t>
            </a:r>
            <a:r>
              <a:rPr lang="en-US" sz="2400" dirty="0">
                <a:latin typeface="Arial" pitchFamily="34" charset="0"/>
                <a:cs typeface="Arial" pitchFamily="34" charset="0"/>
              </a:rPr>
              <a:t> </a:t>
            </a:r>
            <a:r>
              <a:rPr lang="en-US" sz="2400" dirty="0" err="1">
                <a:latin typeface="Arial" pitchFamily="34" charset="0"/>
                <a:cs typeface="Arial" pitchFamily="34" charset="0"/>
              </a:rPr>
              <a:t>tạo</a:t>
            </a:r>
            <a:r>
              <a:rPr lang="en-US" sz="2400" dirty="0">
                <a:latin typeface="Arial" pitchFamily="34" charset="0"/>
                <a:cs typeface="Arial" pitchFamily="34" charset="0"/>
              </a:rPr>
              <a:t> </a:t>
            </a:r>
            <a:r>
              <a:rPr lang="en-US" sz="2400" dirty="0" err="1">
                <a:latin typeface="Arial" pitchFamily="34" charset="0"/>
                <a:cs typeface="Arial" pitchFamily="34" charset="0"/>
              </a:rPr>
              <a:t>ra</a:t>
            </a:r>
            <a:r>
              <a:rPr lang="en-US" sz="2400" dirty="0">
                <a:latin typeface="Arial" pitchFamily="34" charset="0"/>
                <a:cs typeface="Arial" pitchFamily="34" charset="0"/>
              </a:rPr>
              <a:t> </a:t>
            </a:r>
            <a:r>
              <a:rPr lang="en-US" sz="2400" dirty="0" err="1">
                <a:latin typeface="Arial" pitchFamily="34" charset="0"/>
                <a:cs typeface="Arial" pitchFamily="34" charset="0"/>
              </a:rPr>
              <a:t>năng</a:t>
            </a:r>
            <a:r>
              <a:rPr lang="en-US" sz="2400" dirty="0">
                <a:latin typeface="Arial" pitchFamily="34" charset="0"/>
                <a:cs typeface="Arial" pitchFamily="34" charset="0"/>
              </a:rPr>
              <a:t> </a:t>
            </a:r>
            <a:r>
              <a:rPr lang="en-US" sz="2400" dirty="0" err="1">
                <a:latin typeface="Arial" pitchFamily="34" charset="0"/>
                <a:cs typeface="Arial" pitchFamily="34" charset="0"/>
              </a:rPr>
              <a:t>lượng</a:t>
            </a:r>
            <a:r>
              <a:rPr lang="en-US" sz="2400" dirty="0">
                <a:latin typeface="Arial" pitchFamily="34" charset="0"/>
                <a:cs typeface="Arial" pitchFamily="34" charset="0"/>
              </a:rPr>
              <a:t> </a:t>
            </a:r>
            <a:r>
              <a:rPr lang="en-US" sz="2400" dirty="0" err="1">
                <a:latin typeface="Arial" pitchFamily="34" charset="0"/>
                <a:cs typeface="Arial" pitchFamily="34" charset="0"/>
              </a:rPr>
              <a:t>để</a:t>
            </a:r>
            <a:r>
              <a:rPr lang="en-US" sz="2400" dirty="0">
                <a:latin typeface="Arial" pitchFamily="34" charset="0"/>
                <a:cs typeface="Arial" pitchFamily="34" charset="0"/>
              </a:rPr>
              <a:t>: </a:t>
            </a:r>
            <a:r>
              <a:rPr lang="en-US" sz="2400" dirty="0" err="1">
                <a:latin typeface="Arial" pitchFamily="34" charset="0"/>
                <a:cs typeface="Arial" pitchFamily="34" charset="0"/>
              </a:rPr>
              <a:t>thắng</a:t>
            </a:r>
            <a:r>
              <a:rPr lang="en-US" sz="2400" dirty="0">
                <a:latin typeface="Arial" pitchFamily="34" charset="0"/>
                <a:cs typeface="Arial" pitchFamily="34" charset="0"/>
              </a:rPr>
              <a:t> </a:t>
            </a:r>
            <a:r>
              <a:rPr lang="en-US" sz="2400" dirty="0" err="1">
                <a:latin typeface="Arial" pitchFamily="34" charset="0"/>
                <a:cs typeface="Arial" pitchFamily="34" charset="0"/>
              </a:rPr>
              <a:t>cột</a:t>
            </a:r>
            <a:r>
              <a:rPr lang="en-US" sz="2400" dirty="0">
                <a:latin typeface="Arial" pitchFamily="34" charset="0"/>
                <a:cs typeface="Arial" pitchFamily="34" charset="0"/>
              </a:rPr>
              <a:t> </a:t>
            </a:r>
            <a:r>
              <a:rPr lang="en-US" sz="2400" dirty="0" err="1">
                <a:latin typeface="Arial" pitchFamily="34" charset="0"/>
                <a:cs typeface="Arial" pitchFamily="34" charset="0"/>
              </a:rPr>
              <a:t>áp</a:t>
            </a:r>
            <a:r>
              <a:rPr lang="en-US" sz="2400" dirty="0">
                <a:latin typeface="Arial" pitchFamily="34" charset="0"/>
                <a:cs typeface="Arial" pitchFamily="34" charset="0"/>
              </a:rPr>
              <a:t> </a:t>
            </a:r>
            <a:r>
              <a:rPr lang="en-US" sz="2400" dirty="0" err="1">
                <a:latin typeface="Arial" pitchFamily="34" charset="0"/>
                <a:cs typeface="Arial" pitchFamily="34" charset="0"/>
              </a:rPr>
              <a:t>khí</a:t>
            </a:r>
            <a:r>
              <a:rPr lang="en-US" sz="2400" dirty="0">
                <a:latin typeface="Arial" pitchFamily="34" charset="0"/>
                <a:cs typeface="Arial" pitchFamily="34" charset="0"/>
              </a:rPr>
              <a:t> </a:t>
            </a:r>
            <a:r>
              <a:rPr lang="en-US" sz="2400" dirty="0" err="1">
                <a:latin typeface="Arial" pitchFamily="34" charset="0"/>
                <a:cs typeface="Arial" pitchFamily="34" charset="0"/>
              </a:rPr>
              <a:t>tĩnh</a:t>
            </a:r>
            <a:r>
              <a:rPr lang="en-US" sz="2400" dirty="0">
                <a:latin typeface="Arial" pitchFamily="34" charset="0"/>
                <a:cs typeface="Arial" pitchFamily="34" charset="0"/>
              </a:rPr>
              <a:t> </a:t>
            </a:r>
            <a:r>
              <a:rPr lang="en-US" sz="2400" dirty="0" smtClean="0">
                <a:latin typeface="Arial" pitchFamily="34" charset="0"/>
                <a:cs typeface="Arial" pitchFamily="34" charset="0"/>
              </a:rPr>
              <a:t>(</a:t>
            </a:r>
            <a:r>
              <a:rPr lang="en-US" sz="2400" dirty="0" err="1" smtClean="0">
                <a:latin typeface="Arial" pitchFamily="34" charset="0"/>
                <a:cs typeface="Arial" pitchFamily="34" charset="0"/>
              </a:rPr>
              <a:t>h</a:t>
            </a:r>
            <a:r>
              <a:rPr lang="en-US" sz="2400" baseline="-25000" dirty="0" err="1" smtClean="0">
                <a:latin typeface="Arial" pitchFamily="34" charset="0"/>
                <a:cs typeface="Arial" pitchFamily="34" charset="0"/>
              </a:rPr>
              <a:t>s</a:t>
            </a:r>
            <a:r>
              <a:rPr lang="en-US" sz="2400" dirty="0" smtClean="0">
                <a:latin typeface="Arial" pitchFamily="34" charset="0"/>
                <a:cs typeface="Arial" pitchFamily="34" charset="0"/>
              </a:rPr>
              <a:t>), </a:t>
            </a:r>
            <a:r>
              <a:rPr lang="en-US" sz="2400" dirty="0" err="1">
                <a:latin typeface="Arial" pitchFamily="34" charset="0"/>
                <a:cs typeface="Arial" pitchFamily="34" charset="0"/>
              </a:rPr>
              <a:t>tạo</a:t>
            </a:r>
            <a:r>
              <a:rPr lang="en-US" sz="2400" dirty="0">
                <a:latin typeface="Arial" pitchFamily="34" charset="0"/>
                <a:cs typeface="Arial" pitchFamily="34" charset="0"/>
              </a:rPr>
              <a:t> </a:t>
            </a:r>
            <a:r>
              <a:rPr lang="en-US" sz="2400" dirty="0" err="1">
                <a:latin typeface="Arial" pitchFamily="34" charset="0"/>
                <a:cs typeface="Arial" pitchFamily="34" charset="0"/>
              </a:rPr>
              <a:t>vận</a:t>
            </a:r>
            <a:r>
              <a:rPr lang="en-US" sz="2400" dirty="0">
                <a:latin typeface="Arial" pitchFamily="34" charset="0"/>
                <a:cs typeface="Arial" pitchFamily="34" charset="0"/>
              </a:rPr>
              <a:t> </a:t>
            </a:r>
            <a:r>
              <a:rPr lang="en-US" sz="2400" dirty="0" err="1">
                <a:latin typeface="Arial" pitchFamily="34" charset="0"/>
                <a:cs typeface="Arial" pitchFamily="34" charset="0"/>
              </a:rPr>
              <a:t>tốc</a:t>
            </a:r>
            <a:r>
              <a:rPr lang="en-US" sz="2400" dirty="0">
                <a:latin typeface="Arial" pitchFamily="34" charset="0"/>
                <a:cs typeface="Arial" pitchFamily="34" charset="0"/>
              </a:rPr>
              <a:t> </a:t>
            </a:r>
            <a:r>
              <a:rPr lang="en-US" sz="2400" dirty="0" err="1">
                <a:latin typeface="Arial" pitchFamily="34" charset="0"/>
                <a:cs typeface="Arial" pitchFamily="34" charset="0"/>
              </a:rPr>
              <a:t>chuyển</a:t>
            </a:r>
            <a:r>
              <a:rPr lang="en-US" sz="2400" dirty="0">
                <a:latin typeface="Arial" pitchFamily="34" charset="0"/>
                <a:cs typeface="Arial" pitchFamily="34" charset="0"/>
              </a:rPr>
              <a:t> </a:t>
            </a:r>
            <a:r>
              <a:rPr lang="en-US" sz="2400" dirty="0" err="1">
                <a:latin typeface="Arial" pitchFamily="34" charset="0"/>
                <a:cs typeface="Arial" pitchFamily="34" charset="0"/>
              </a:rPr>
              <a:t>động</a:t>
            </a:r>
            <a:r>
              <a:rPr lang="en-US" sz="2400" dirty="0">
                <a:latin typeface="Arial" pitchFamily="34" charset="0"/>
                <a:cs typeface="Arial" pitchFamily="34" charset="0"/>
              </a:rPr>
              <a:t> </a:t>
            </a:r>
            <a:r>
              <a:rPr lang="en-US" sz="2400" dirty="0" err="1">
                <a:latin typeface="Arial" pitchFamily="34" charset="0"/>
                <a:cs typeface="Arial" pitchFamily="34" charset="0"/>
              </a:rPr>
              <a:t>của</a:t>
            </a:r>
            <a:r>
              <a:rPr lang="en-US" sz="2400" dirty="0">
                <a:latin typeface="Arial" pitchFamily="34" charset="0"/>
                <a:cs typeface="Arial" pitchFamily="34" charset="0"/>
              </a:rPr>
              <a:t> </a:t>
            </a:r>
            <a:r>
              <a:rPr lang="en-US" sz="2400" dirty="0" err="1">
                <a:latin typeface="Arial" pitchFamily="34" charset="0"/>
                <a:cs typeface="Arial" pitchFamily="34" charset="0"/>
              </a:rPr>
              <a:t>dòng</a:t>
            </a:r>
            <a:r>
              <a:rPr lang="en-US" sz="2400" dirty="0">
                <a:latin typeface="Arial" pitchFamily="34" charset="0"/>
                <a:cs typeface="Arial" pitchFamily="34" charset="0"/>
              </a:rPr>
              <a:t> </a:t>
            </a:r>
            <a:r>
              <a:rPr lang="en-US" sz="2400" dirty="0" err="1">
                <a:latin typeface="Arial" pitchFamily="34" charset="0"/>
                <a:cs typeface="Arial" pitchFamily="34" charset="0"/>
              </a:rPr>
              <a:t>khí</a:t>
            </a:r>
            <a:r>
              <a:rPr lang="en-US" sz="2400" dirty="0">
                <a:latin typeface="Arial" pitchFamily="34" charset="0"/>
                <a:cs typeface="Arial" pitchFamily="34" charset="0"/>
              </a:rPr>
              <a:t> </a:t>
            </a:r>
            <a:r>
              <a:rPr lang="en-US" sz="2400" dirty="0" err="1">
                <a:latin typeface="Arial" pitchFamily="34" charset="0"/>
                <a:cs typeface="Arial" pitchFamily="34" charset="0"/>
              </a:rPr>
              <a:t>chuyển</a:t>
            </a:r>
            <a:r>
              <a:rPr lang="en-US" sz="2400" dirty="0">
                <a:latin typeface="Arial" pitchFamily="34" charset="0"/>
                <a:cs typeface="Arial" pitchFamily="34" charset="0"/>
              </a:rPr>
              <a:t> </a:t>
            </a:r>
            <a:r>
              <a:rPr lang="en-US" sz="2400" dirty="0" err="1">
                <a:latin typeface="Arial" pitchFamily="34" charset="0"/>
                <a:cs typeface="Arial" pitchFamily="34" charset="0"/>
              </a:rPr>
              <a:t>động</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ống</a:t>
            </a:r>
            <a:r>
              <a:rPr lang="en-US" sz="2400" dirty="0">
                <a:latin typeface="Arial" pitchFamily="34" charset="0"/>
                <a:cs typeface="Arial" pitchFamily="34" charset="0"/>
              </a:rPr>
              <a:t> </a:t>
            </a:r>
            <a:r>
              <a:rPr lang="en-US" sz="2400" dirty="0" err="1">
                <a:latin typeface="Arial" pitchFamily="34" charset="0"/>
                <a:cs typeface="Arial" pitchFamily="34" charset="0"/>
              </a:rPr>
              <a:t>đẩy</a:t>
            </a:r>
            <a:r>
              <a:rPr lang="en-US" sz="2400" dirty="0">
                <a:latin typeface="Arial" pitchFamily="34" charset="0"/>
                <a:cs typeface="Arial" pitchFamily="34" charset="0"/>
              </a:rPr>
              <a:t> (</a:t>
            </a:r>
            <a:r>
              <a:rPr lang="en-US" sz="2400" dirty="0" err="1" smtClean="0">
                <a:latin typeface="Arial" pitchFamily="34" charset="0"/>
                <a:cs typeface="Arial" pitchFamily="34" charset="0"/>
              </a:rPr>
              <a:t>h</a:t>
            </a:r>
            <a:r>
              <a:rPr lang="en-US" sz="2400" baseline="-25000" dirty="0" err="1" smtClean="0">
                <a:latin typeface="Arial" pitchFamily="34" charset="0"/>
                <a:cs typeface="Arial" pitchFamily="34" charset="0"/>
              </a:rPr>
              <a:t>d</a:t>
            </a:r>
            <a:r>
              <a:rPr lang="en-US" sz="2400" dirty="0" smtClean="0">
                <a:latin typeface="Arial" pitchFamily="34" charset="0"/>
                <a:cs typeface="Arial" pitchFamily="34" charset="0"/>
              </a:rPr>
              <a:t>), </a:t>
            </a:r>
            <a:r>
              <a:rPr lang="en-US" sz="2400" dirty="0" err="1">
                <a:latin typeface="Arial" pitchFamily="34" charset="0"/>
                <a:cs typeface="Arial" pitchFamily="34" charset="0"/>
              </a:rPr>
              <a:t>thắng</a:t>
            </a:r>
            <a:r>
              <a:rPr lang="en-US" sz="2400" dirty="0">
                <a:latin typeface="Arial" pitchFamily="34" charset="0"/>
                <a:cs typeface="Arial" pitchFamily="34" charset="0"/>
              </a:rPr>
              <a:t> </a:t>
            </a:r>
            <a:r>
              <a:rPr lang="en-US" sz="2400" dirty="0" err="1" smtClean="0">
                <a:latin typeface="Arial" pitchFamily="34" charset="0"/>
                <a:cs typeface="Arial" pitchFamily="34" charset="0"/>
              </a:rPr>
              <a:t>tổng</a:t>
            </a:r>
            <a:r>
              <a:rPr lang="en-US" sz="2400" dirty="0" smtClean="0">
                <a:latin typeface="Arial" pitchFamily="34" charset="0"/>
                <a:cs typeface="Arial" pitchFamily="34" charset="0"/>
              </a:rPr>
              <a:t> </a:t>
            </a:r>
            <a:r>
              <a:rPr lang="en-US" sz="2400" dirty="0" err="1">
                <a:latin typeface="Arial" pitchFamily="34" charset="0"/>
                <a:cs typeface="Arial" pitchFamily="34" charset="0"/>
              </a:rPr>
              <a:t>trở</a:t>
            </a:r>
            <a:r>
              <a:rPr lang="en-US" sz="2400" dirty="0">
                <a:latin typeface="Arial" pitchFamily="34" charset="0"/>
                <a:cs typeface="Arial" pitchFamily="34" charset="0"/>
              </a:rPr>
              <a:t> </a:t>
            </a:r>
            <a:r>
              <a:rPr lang="en-US" sz="2400" dirty="0" err="1">
                <a:latin typeface="Arial" pitchFamily="34" charset="0"/>
                <a:cs typeface="Arial" pitchFamily="34" charset="0"/>
              </a:rPr>
              <a:t>lực</a:t>
            </a:r>
            <a:r>
              <a:rPr lang="en-US" sz="2400" dirty="0">
                <a:latin typeface="Arial" pitchFamily="34" charset="0"/>
                <a:cs typeface="Arial" pitchFamily="34" charset="0"/>
              </a:rPr>
              <a:t> </a:t>
            </a:r>
            <a:r>
              <a:rPr lang="en-US" sz="2400" dirty="0" err="1">
                <a:latin typeface="Arial" pitchFamily="34" charset="0"/>
                <a:cs typeface="Arial" pitchFamily="34" charset="0"/>
              </a:rPr>
              <a:t>trong</a:t>
            </a:r>
            <a:r>
              <a:rPr lang="en-US" sz="2400" dirty="0">
                <a:latin typeface="Arial" pitchFamily="34" charset="0"/>
                <a:cs typeface="Arial" pitchFamily="34" charset="0"/>
              </a:rPr>
              <a:t> </a:t>
            </a:r>
            <a:r>
              <a:rPr lang="en-US" sz="2400" dirty="0" err="1">
                <a:latin typeface="Arial" pitchFamily="34" charset="0"/>
                <a:cs typeface="Arial" pitchFamily="34" charset="0"/>
              </a:rPr>
              <a:t>ống</a:t>
            </a:r>
            <a:r>
              <a:rPr lang="en-US" sz="2400" dirty="0">
                <a:latin typeface="Arial" pitchFamily="34" charset="0"/>
                <a:cs typeface="Arial" pitchFamily="34" charset="0"/>
              </a:rPr>
              <a:t> </a:t>
            </a:r>
            <a:r>
              <a:rPr lang="en-US" sz="2400" dirty="0" err="1">
                <a:latin typeface="Arial" pitchFamily="34" charset="0"/>
                <a:cs typeface="Arial" pitchFamily="34" charset="0"/>
              </a:rPr>
              <a:t>hút</a:t>
            </a:r>
            <a:r>
              <a:rPr lang="en-US" sz="2400" dirty="0">
                <a:latin typeface="Arial" pitchFamily="34" charset="0"/>
                <a:cs typeface="Arial" pitchFamily="34" charset="0"/>
              </a:rPr>
              <a:t> </a:t>
            </a:r>
            <a:r>
              <a:rPr lang="en-US" sz="2400" dirty="0" err="1">
                <a:latin typeface="Arial" pitchFamily="34" charset="0"/>
                <a:cs typeface="Arial" pitchFamily="34" charset="0"/>
              </a:rPr>
              <a:t>và</a:t>
            </a:r>
            <a:r>
              <a:rPr lang="en-US" sz="2400" dirty="0">
                <a:latin typeface="Arial" pitchFamily="34" charset="0"/>
                <a:cs typeface="Arial" pitchFamily="34" charset="0"/>
              </a:rPr>
              <a:t> </a:t>
            </a:r>
            <a:r>
              <a:rPr lang="en-US" sz="2400" dirty="0" err="1">
                <a:latin typeface="Arial" pitchFamily="34" charset="0"/>
                <a:cs typeface="Arial" pitchFamily="34" charset="0"/>
              </a:rPr>
              <a:t>đẩy</a:t>
            </a:r>
            <a:r>
              <a:rPr lang="en-US" sz="2400" dirty="0">
                <a:latin typeface="Arial" pitchFamily="34" charset="0"/>
                <a:cs typeface="Arial" pitchFamily="34" charset="0"/>
              </a:rPr>
              <a:t> (</a:t>
            </a:r>
            <a:r>
              <a:rPr lang="en-US" sz="2400" dirty="0" err="1" smtClean="0">
                <a:latin typeface="Arial" pitchFamily="34" charset="0"/>
                <a:cs typeface="Arial" pitchFamily="34" charset="0"/>
              </a:rPr>
              <a:t>h</a:t>
            </a:r>
            <a:r>
              <a:rPr lang="en-US" sz="2400" baseline="-25000" dirty="0" err="1" smtClean="0">
                <a:latin typeface="Arial" pitchFamily="34" charset="0"/>
                <a:cs typeface="Arial" pitchFamily="34" charset="0"/>
              </a:rPr>
              <a:t>t</a:t>
            </a:r>
            <a:r>
              <a:rPr lang="en-US" sz="2400" dirty="0" smtClean="0">
                <a:latin typeface="Arial" pitchFamily="34" charset="0"/>
                <a:cs typeface="Arial" pitchFamily="34" charset="0"/>
              </a:rPr>
              <a:t>), </a:t>
            </a:r>
            <a:br>
              <a:rPr lang="en-US" sz="2400" dirty="0" smtClean="0">
                <a:latin typeface="Arial" pitchFamily="34" charset="0"/>
                <a:cs typeface="Arial" pitchFamily="34" charset="0"/>
              </a:rPr>
            </a:br>
            <a:r>
              <a:rPr lang="en-US" sz="2400" dirty="0" err="1" smtClean="0">
                <a:latin typeface="Arial" pitchFamily="34" charset="0"/>
                <a:cs typeface="Arial" pitchFamily="34" charset="0"/>
              </a:rPr>
              <a:t>bỏ</a:t>
            </a:r>
            <a:r>
              <a:rPr lang="en-US" sz="2400" dirty="0" smtClean="0">
                <a:latin typeface="Arial" pitchFamily="34" charset="0"/>
                <a:cs typeface="Arial" pitchFamily="34" charset="0"/>
              </a:rPr>
              <a:t> qua </a:t>
            </a:r>
            <a:r>
              <a:rPr lang="en-US" sz="2400" dirty="0" err="1" smtClean="0">
                <a:latin typeface="Arial" pitchFamily="34" charset="0"/>
                <a:cs typeface="Arial" pitchFamily="34" charset="0"/>
              </a:rPr>
              <a:t>chênh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lệch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cao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hình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học</a:t>
            </a:r>
            <a:r>
              <a:rPr lang="en-US" sz="2400" dirty="0" smtClean="0">
                <a:latin typeface="Arial" pitchFamily="34" charset="0"/>
                <a:cs typeface="Arial" pitchFamily="34" charset="0"/>
              </a:rPr>
              <a:t>. </a:t>
            </a:r>
            <a:endParaRPr lang="en-US" sz="2400" dirty="0">
              <a:latin typeface="Arial" pitchFamily="34" charset="0"/>
              <a:cs typeface="Arial" pitchFamily="34" charset="0"/>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4090107234"/>
              </p:ext>
            </p:extLst>
          </p:nvPr>
        </p:nvGraphicFramePr>
        <p:xfrm>
          <a:off x="1870075" y="3665538"/>
          <a:ext cx="4913313" cy="1778000"/>
        </p:xfrm>
        <a:graphic>
          <a:graphicData uri="http://schemas.openxmlformats.org/presentationml/2006/ole">
            <mc:AlternateContent xmlns:mc="http://schemas.openxmlformats.org/markup-compatibility/2006">
              <mc:Choice xmlns:v="urn:schemas-microsoft-com:vml" Requires="v">
                <p:oleObj spid="_x0000_s4205" name="Equation" r:id="rId3" imgW="1968480" imgH="711000" progId="Equation.3">
                  <p:embed/>
                </p:oleObj>
              </mc:Choice>
              <mc:Fallback>
                <p:oleObj name="Equation" r:id="rId3" imgW="1968480" imgH="711000" progId="Equation.3">
                  <p:embed/>
                  <p:pic>
                    <p:nvPicPr>
                      <p:cNvPr id="0" name=""/>
                      <p:cNvPicPr/>
                      <p:nvPr/>
                    </p:nvPicPr>
                    <p:blipFill>
                      <a:blip r:embed="rId4"/>
                      <a:stretch>
                        <a:fillRect/>
                      </a:stretch>
                    </p:blipFill>
                    <p:spPr>
                      <a:xfrm>
                        <a:off x="1870075" y="3665538"/>
                        <a:ext cx="4913313" cy="1778000"/>
                      </a:xfrm>
                      <a:prstGeom prst="rect">
                        <a:avLst/>
                      </a:prstGeom>
                    </p:spPr>
                  </p:pic>
                </p:oleObj>
              </mc:Fallback>
            </mc:AlternateContent>
          </a:graphicData>
        </a:graphic>
      </p:graphicFrame>
      <p:sp>
        <p:nvSpPr>
          <p:cNvPr id="13" name="Rectangle 12"/>
          <p:cNvSpPr/>
          <p:nvPr/>
        </p:nvSpPr>
        <p:spPr>
          <a:xfrm>
            <a:off x="1981200" y="5646003"/>
            <a:ext cx="4857420" cy="830997"/>
          </a:xfrm>
          <a:prstGeom prst="rect">
            <a:avLst/>
          </a:prstGeom>
        </p:spPr>
        <p:txBody>
          <a:bodyPr wrap="none">
            <a:spAutoFit/>
          </a:bodyPr>
          <a:lstStyle/>
          <a:p>
            <a:r>
              <a:rPr lang="en-US" sz="2400" dirty="0" smtClean="0">
                <a:latin typeface="Arial" pitchFamily="34" charset="0"/>
                <a:cs typeface="Arial" pitchFamily="34" charset="0"/>
              </a:rPr>
              <a:t>p</a:t>
            </a:r>
            <a:r>
              <a:rPr lang="en-US" sz="2400" baseline="-25000" dirty="0" smtClean="0">
                <a:latin typeface="Arial" pitchFamily="34" charset="0"/>
                <a:cs typeface="Arial" pitchFamily="34" charset="0"/>
              </a:rPr>
              <a:t>2</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p</a:t>
            </a:r>
            <a:r>
              <a:rPr lang="en-US" sz="2400" baseline="-25000" dirty="0" smtClean="0">
                <a:latin typeface="Arial" pitchFamily="34" charset="0"/>
                <a:cs typeface="Arial" pitchFamily="34" charset="0"/>
              </a:rPr>
              <a:t>1</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cột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đẩy</a:t>
            </a:r>
            <a:r>
              <a:rPr lang="en-US" sz="2400" dirty="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cột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hút</a:t>
            </a:r>
            <a:r>
              <a:rPr lang="en-US" sz="2400" dirty="0">
                <a:latin typeface="Arial" pitchFamily="34" charset="0"/>
                <a:cs typeface="Arial" pitchFamily="34" charset="0"/>
              </a:rPr>
              <a:t>;</a:t>
            </a:r>
            <a:r>
              <a:rPr lang="en-US" sz="2400" dirty="0" smtClean="0">
                <a:latin typeface="Arial" pitchFamily="34" charset="0"/>
                <a:cs typeface="Arial" pitchFamily="34" charset="0"/>
              </a:rPr>
              <a:t> </a:t>
            </a:r>
          </a:p>
          <a:p>
            <a:r>
              <a:rPr lang="en-US" sz="2400" dirty="0" smtClean="0">
                <a:latin typeface="Arial" pitchFamily="34" charset="0"/>
                <a:cs typeface="Arial" pitchFamily="34" charset="0"/>
              </a:rPr>
              <a:t>v: </a:t>
            </a:r>
            <a:r>
              <a:rPr lang="en-US" sz="2400" dirty="0" err="1" smtClean="0">
                <a:latin typeface="Arial" pitchFamily="34" charset="0"/>
                <a:cs typeface="Arial" pitchFamily="34" charset="0"/>
              </a:rPr>
              <a:t>vận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dòng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quạt</a:t>
            </a:r>
            <a:r>
              <a:rPr lang="en-US" sz="2400" dirty="0" smtClean="0">
                <a:latin typeface="Arial" pitchFamily="34" charset="0"/>
                <a:cs typeface="Arial" pitchFamily="34" charset="0"/>
              </a:rPr>
              <a:t>.</a:t>
            </a:r>
            <a:endParaRPr lang="en-US" sz="2400" dirty="0"/>
          </a:p>
        </p:txBody>
      </p:sp>
      <p:sp>
        <p:nvSpPr>
          <p:cNvPr id="10"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10</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725384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830997"/>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thông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số</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cơ</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bản</a:t>
            </a:r>
            <a:endParaRPr lang="en-US" sz="2400" b="1" dirty="0" smtClean="0">
              <a:solidFill>
                <a:srgbClr val="0070C0"/>
              </a:solidFill>
              <a:latin typeface="Arial" pitchFamily="34" charset="0"/>
              <a:cs typeface="Arial" pitchFamily="34" charset="0"/>
            </a:endParaRPr>
          </a:p>
          <a:p>
            <a:pPr algn="just"/>
            <a:r>
              <a:rPr lang="en-US" sz="2400" b="1" dirty="0" err="1" smtClean="0">
                <a:solidFill>
                  <a:srgbClr val="009900"/>
                </a:solidFill>
                <a:latin typeface="Arial" pitchFamily="34" charset="0"/>
                <a:cs typeface="Arial" pitchFamily="34" charset="0"/>
              </a:rPr>
              <a:t>Áp</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suất</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toàn</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phần</a:t>
            </a:r>
            <a:r>
              <a:rPr lang="en-US" sz="2400" b="1" dirty="0" smtClean="0">
                <a:solidFill>
                  <a:srgbClr val="009900"/>
                </a:solidFill>
                <a:latin typeface="Arial" pitchFamily="34" charset="0"/>
                <a:cs typeface="Arial" pitchFamily="34" charset="0"/>
              </a:rPr>
              <a:t>:</a:t>
            </a:r>
          </a:p>
        </p:txBody>
      </p:sp>
      <p:graphicFrame>
        <p:nvGraphicFramePr>
          <p:cNvPr id="4" name="Object 3"/>
          <p:cNvGraphicFramePr>
            <a:graphicFrameLocks noChangeAspect="1"/>
          </p:cNvGraphicFramePr>
          <p:nvPr>
            <p:extLst>
              <p:ext uri="{D42A27DB-BD31-4B8C-83A1-F6EECF244321}">
                <p14:modId xmlns:p14="http://schemas.microsoft.com/office/powerpoint/2010/main" val="2218243914"/>
              </p:ext>
            </p:extLst>
          </p:nvPr>
        </p:nvGraphicFramePr>
        <p:xfrm>
          <a:off x="2884488" y="914263"/>
          <a:ext cx="4354512" cy="1076325"/>
        </p:xfrm>
        <a:graphic>
          <a:graphicData uri="http://schemas.openxmlformats.org/presentationml/2006/ole">
            <mc:AlternateContent xmlns:mc="http://schemas.openxmlformats.org/markup-compatibility/2006">
              <mc:Choice xmlns:v="urn:schemas-microsoft-com:vml" Requires="v">
                <p:oleObj spid="_x0000_s5509" name="Equation" r:id="rId3" imgW="1955520" imgH="482400" progId="Equation.3">
                  <p:embed/>
                </p:oleObj>
              </mc:Choice>
              <mc:Fallback>
                <p:oleObj name="Equation" r:id="rId3" imgW="1955520" imgH="482400" progId="Equation.3">
                  <p:embed/>
                  <p:pic>
                    <p:nvPicPr>
                      <p:cNvPr id="0" name="Object 7"/>
                      <p:cNvPicPr>
                        <a:picLocks noChangeAspect="1" noChangeArrowheads="1"/>
                      </p:cNvPicPr>
                      <p:nvPr/>
                    </p:nvPicPr>
                    <p:blipFill>
                      <a:blip r:embed="rId4"/>
                      <a:srcRect/>
                      <a:stretch>
                        <a:fillRect/>
                      </a:stretch>
                    </p:blipFill>
                    <p:spPr bwMode="auto">
                      <a:xfrm>
                        <a:off x="2884488" y="914263"/>
                        <a:ext cx="4354512" cy="1076325"/>
                      </a:xfrm>
                      <a:prstGeom prst="rect">
                        <a:avLst/>
                      </a:prstGeom>
                      <a:noFill/>
                      <a:ln>
                        <a:noFill/>
                      </a:ln>
                    </p:spPr>
                  </p:pic>
                </p:oleObj>
              </mc:Fallback>
            </mc:AlternateContent>
          </a:graphicData>
        </a:graphic>
      </p:graphicFrame>
      <p:sp>
        <p:nvSpPr>
          <p:cNvPr id="5" name="Rectangle 4"/>
          <p:cNvSpPr/>
          <p:nvPr/>
        </p:nvSpPr>
        <p:spPr>
          <a:xfrm>
            <a:off x="0" y="1981200"/>
            <a:ext cx="9144000" cy="830997"/>
          </a:xfrm>
          <a:prstGeom prst="rect">
            <a:avLst/>
          </a:prstGeom>
        </p:spPr>
        <p:txBody>
          <a:bodyPr wrap="square">
            <a:spAutoFit/>
          </a:bodyPr>
          <a:lstStyle/>
          <a:p>
            <a:r>
              <a:rPr lang="en-US" sz="2400" dirty="0" err="1" smtClean="0">
                <a:latin typeface="Arial" pitchFamily="34" charset="0"/>
                <a:cs typeface="Arial" pitchFamily="34" charset="0"/>
              </a:rPr>
              <a:t>Thông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thường</a:t>
            </a:r>
            <a:r>
              <a:rPr lang="en-US" sz="2400" dirty="0" smtClean="0">
                <a:latin typeface="Arial" pitchFamily="34" charset="0"/>
                <a:cs typeface="Arial" pitchFamily="34" charset="0"/>
              </a:rPr>
              <a:t>, </a:t>
            </a:r>
            <a:r>
              <a:rPr lang="en-US" sz="2400" dirty="0" err="1">
                <a:latin typeface="Arial" pitchFamily="34" charset="0"/>
                <a:cs typeface="Arial" pitchFamily="34" charset="0"/>
              </a:rPr>
              <a:t>cột</a:t>
            </a:r>
            <a:r>
              <a:rPr lang="en-US" sz="2400" dirty="0">
                <a:latin typeface="Arial" pitchFamily="34" charset="0"/>
                <a:cs typeface="Arial" pitchFamily="34" charset="0"/>
              </a:rPr>
              <a:t> </a:t>
            </a:r>
            <a:r>
              <a:rPr lang="en-US" sz="2400" dirty="0" err="1">
                <a:latin typeface="Arial" pitchFamily="34" charset="0"/>
                <a:cs typeface="Arial" pitchFamily="34" charset="0"/>
              </a:rPr>
              <a:t>áp</a:t>
            </a:r>
            <a:r>
              <a:rPr lang="en-US" sz="2400" dirty="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chiếm</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Symbol"/>
              </a:rPr>
              <a:t> 50% H</a:t>
            </a:r>
            <a:r>
              <a:rPr lang="en-US" sz="2400" baseline="-25000" dirty="0" smtClean="0">
                <a:latin typeface="Arial" pitchFamily="34" charset="0"/>
                <a:cs typeface="Arial" pitchFamily="34" charset="0"/>
                <a:sym typeface="Symbol"/>
              </a:rPr>
              <a:t>F</a:t>
            </a:r>
            <a:r>
              <a:rPr lang="en-US" sz="2400" dirty="0" smtClean="0">
                <a:latin typeface="Arial" pitchFamily="34" charset="0"/>
                <a:cs typeface="Arial" pitchFamily="34" charset="0"/>
                <a:sym typeface="Symbol"/>
              </a:rPr>
              <a:t>.</a:t>
            </a:r>
          </a:p>
          <a:p>
            <a:pPr marL="342900" indent="-342900">
              <a:buFont typeface="Wingdings" pitchFamily="2" charset="2"/>
              <a:buChar char="q"/>
            </a:pPr>
            <a:r>
              <a:rPr lang="en-US" sz="2400" dirty="0" err="1" smtClean="0">
                <a:latin typeface="Arial" pitchFamily="34" charset="0"/>
                <a:cs typeface="Arial" pitchFamily="34" charset="0"/>
                <a:sym typeface="Symbol"/>
              </a:rPr>
              <a:t>Nếu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hút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từ</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khí</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quyển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hút</a:t>
            </a:r>
            <a:r>
              <a:rPr lang="en-US" sz="2400" dirty="0" smtClean="0">
                <a:latin typeface="Arial" pitchFamily="34" charset="0"/>
                <a:cs typeface="Arial" pitchFamily="34" charset="0"/>
                <a:sym typeface="Symbol"/>
              </a:rPr>
              <a:t>): p</a:t>
            </a:r>
            <a:r>
              <a:rPr lang="en-US" sz="2400" baseline="-25000" dirty="0" smtClean="0">
                <a:latin typeface="Arial" pitchFamily="34" charset="0"/>
                <a:cs typeface="Arial" pitchFamily="34" charset="0"/>
                <a:sym typeface="Symbol"/>
              </a:rPr>
              <a:t>2</a:t>
            </a:r>
            <a:r>
              <a:rPr lang="en-US" sz="2400" dirty="0" smtClean="0">
                <a:latin typeface="Arial" pitchFamily="34" charset="0"/>
                <a:cs typeface="Arial" pitchFamily="34" charset="0"/>
                <a:sym typeface="Symbol"/>
              </a:rPr>
              <a:t> – p</a:t>
            </a:r>
            <a:r>
              <a:rPr lang="en-US" sz="2400" baseline="-25000" dirty="0" smtClean="0">
                <a:latin typeface="Arial" pitchFamily="34" charset="0"/>
                <a:cs typeface="Arial" pitchFamily="34" charset="0"/>
                <a:sym typeface="Symbol"/>
              </a:rPr>
              <a:t>1</a:t>
            </a:r>
            <a:r>
              <a:rPr lang="en-US" sz="2400" dirty="0" smtClean="0">
                <a:latin typeface="Arial" pitchFamily="34" charset="0"/>
                <a:cs typeface="Arial" pitchFamily="34" charset="0"/>
                <a:sym typeface="Symbol"/>
              </a:rPr>
              <a:t> = p</a:t>
            </a:r>
            <a:r>
              <a:rPr lang="en-US" sz="2400" baseline="-25000" dirty="0" smtClean="0">
                <a:latin typeface="Arial" pitchFamily="34" charset="0"/>
                <a:cs typeface="Arial" pitchFamily="34" charset="0"/>
                <a:sym typeface="Symbol"/>
              </a:rPr>
              <a:t>2,e</a:t>
            </a:r>
            <a:endParaRPr lang="en-US" sz="2400" baseline="-25000" dirty="0"/>
          </a:p>
        </p:txBody>
      </p:sp>
      <p:graphicFrame>
        <p:nvGraphicFramePr>
          <p:cNvPr id="6" name="Object 5"/>
          <p:cNvGraphicFramePr>
            <a:graphicFrameLocks noChangeAspect="1"/>
          </p:cNvGraphicFramePr>
          <p:nvPr>
            <p:extLst>
              <p:ext uri="{D42A27DB-BD31-4B8C-83A1-F6EECF244321}">
                <p14:modId xmlns:p14="http://schemas.microsoft.com/office/powerpoint/2010/main" val="2720101369"/>
              </p:ext>
            </p:extLst>
          </p:nvPr>
        </p:nvGraphicFramePr>
        <p:xfrm>
          <a:off x="1397000" y="2743200"/>
          <a:ext cx="4037013" cy="1082675"/>
        </p:xfrm>
        <a:graphic>
          <a:graphicData uri="http://schemas.openxmlformats.org/presentationml/2006/ole">
            <mc:AlternateContent xmlns:mc="http://schemas.openxmlformats.org/markup-compatibility/2006">
              <mc:Choice xmlns:v="urn:schemas-microsoft-com:vml" Requires="v">
                <p:oleObj spid="_x0000_s5510" name="Equation" r:id="rId5" imgW="1803240" imgH="482400" progId="Equation.3">
                  <p:embed/>
                </p:oleObj>
              </mc:Choice>
              <mc:Fallback>
                <p:oleObj name="Equation" r:id="rId5" imgW="1803240" imgH="482400" progId="Equation.3">
                  <p:embed/>
                  <p:pic>
                    <p:nvPicPr>
                      <p:cNvPr id="0" name="Object 3"/>
                      <p:cNvPicPr>
                        <a:picLocks noChangeAspect="1" noChangeArrowheads="1"/>
                      </p:cNvPicPr>
                      <p:nvPr/>
                    </p:nvPicPr>
                    <p:blipFill>
                      <a:blip r:embed="rId6"/>
                      <a:srcRect/>
                      <a:stretch>
                        <a:fillRect/>
                      </a:stretch>
                    </p:blipFill>
                    <p:spPr bwMode="auto">
                      <a:xfrm>
                        <a:off x="1397000" y="2743200"/>
                        <a:ext cx="4037013" cy="1082675"/>
                      </a:xfrm>
                      <a:prstGeom prst="rect">
                        <a:avLst/>
                      </a:prstGeom>
                      <a:noFill/>
                      <a:ln>
                        <a:noFill/>
                      </a:ln>
                    </p:spPr>
                  </p:pic>
                </p:oleObj>
              </mc:Fallback>
            </mc:AlternateContent>
          </a:graphicData>
        </a:graphic>
      </p:graphicFrame>
      <p:sp>
        <p:nvSpPr>
          <p:cNvPr id="7" name="Rectangle 6"/>
          <p:cNvSpPr/>
          <p:nvPr/>
        </p:nvSpPr>
        <p:spPr>
          <a:xfrm>
            <a:off x="-20782" y="3741737"/>
            <a:ext cx="8932253" cy="830997"/>
          </a:xfrm>
          <a:prstGeom prst="rect">
            <a:avLst/>
          </a:prstGeom>
        </p:spPr>
        <p:txBody>
          <a:bodyPr wrap="none">
            <a:spAutoFit/>
          </a:bodyPr>
          <a:lstStyle/>
          <a:p>
            <a:pPr marL="342900" indent="-342900">
              <a:buFont typeface="Wingdings" pitchFamily="2" charset="2"/>
              <a:buChar char="q"/>
            </a:pPr>
            <a:r>
              <a:rPr lang="en-US" sz="2400" dirty="0" err="1" smtClean="0">
                <a:latin typeface="Arial" pitchFamily="34" charset="0"/>
                <a:cs typeface="Arial" pitchFamily="34" charset="0"/>
                <a:sym typeface="Symbol"/>
              </a:rPr>
              <a:t>Nếu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đẩy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ngắn</a:t>
            </a:r>
            <a:r>
              <a:rPr lang="en-US" sz="2400" dirty="0" smtClean="0">
                <a:latin typeface="Arial" pitchFamily="34" charset="0"/>
                <a:cs typeface="Arial" pitchFamily="34" charset="0"/>
                <a:sym typeface="Symbol"/>
              </a:rPr>
              <a:t> so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hút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ống</a:t>
            </a:r>
            <a:r>
              <a:rPr lang="en-US" sz="2400" dirty="0" smtClean="0">
                <a:latin typeface="Arial" pitchFamily="34" charset="0"/>
                <a:cs typeface="Arial" pitchFamily="34" charset="0"/>
                <a:sym typeface="Symbol"/>
              </a:rPr>
              <a:t> </a:t>
            </a:r>
            <a:br>
              <a:rPr lang="en-US" sz="2400" dirty="0" smtClean="0">
                <a:latin typeface="Arial" pitchFamily="34" charset="0"/>
                <a:cs typeface="Arial" pitchFamily="34" charset="0"/>
                <a:sym typeface="Symbol"/>
              </a:rPr>
            </a:br>
            <a:r>
              <a:rPr lang="en-US" sz="2400" dirty="0" err="1" smtClean="0">
                <a:latin typeface="Arial" pitchFamily="34" charset="0"/>
                <a:cs typeface="Arial" pitchFamily="34" charset="0"/>
                <a:sym typeface="Symbol"/>
              </a:rPr>
              <a:t>đẩy</a:t>
            </a:r>
            <a:r>
              <a:rPr lang="en-US" sz="2400" dirty="0" smtClean="0">
                <a:latin typeface="Arial" pitchFamily="34" charset="0"/>
                <a:cs typeface="Arial" pitchFamily="34" charset="0"/>
                <a:sym typeface="Symbol"/>
              </a:rPr>
              <a:t>): p</a:t>
            </a:r>
            <a:r>
              <a:rPr lang="en-US" sz="2400" baseline="-25000" dirty="0" smtClean="0">
                <a:latin typeface="Arial" pitchFamily="34" charset="0"/>
                <a:cs typeface="Arial" pitchFamily="34" charset="0"/>
                <a:sym typeface="Symbol"/>
              </a:rPr>
              <a:t>2</a:t>
            </a:r>
            <a:r>
              <a:rPr lang="en-US" sz="2400" dirty="0" smtClean="0">
                <a:latin typeface="Arial" pitchFamily="34" charset="0"/>
                <a:cs typeface="Arial" pitchFamily="34" charset="0"/>
                <a:sym typeface="Symbol"/>
              </a:rPr>
              <a:t> – p</a:t>
            </a:r>
            <a:r>
              <a:rPr lang="en-US" sz="2400" baseline="-25000" dirty="0" smtClean="0">
                <a:latin typeface="Arial" pitchFamily="34" charset="0"/>
                <a:cs typeface="Arial" pitchFamily="34" charset="0"/>
                <a:sym typeface="Symbol"/>
              </a:rPr>
              <a:t>1</a:t>
            </a:r>
            <a:r>
              <a:rPr lang="en-US" sz="2400" dirty="0" smtClean="0">
                <a:latin typeface="Arial" pitchFamily="34" charset="0"/>
                <a:cs typeface="Arial" pitchFamily="34" charset="0"/>
                <a:sym typeface="Symbol"/>
              </a:rPr>
              <a:t> = </a:t>
            </a:r>
            <a:r>
              <a:rPr lang="en-US" sz="2400" dirty="0">
                <a:latin typeface="Arial" pitchFamily="34" charset="0"/>
                <a:cs typeface="Arial" pitchFamily="34" charset="0"/>
                <a:sym typeface="Symbol"/>
              </a:rPr>
              <a:t>–</a:t>
            </a:r>
            <a:r>
              <a:rPr lang="en-US" sz="2400" dirty="0" smtClean="0">
                <a:latin typeface="Arial" pitchFamily="34" charset="0"/>
                <a:cs typeface="Arial" pitchFamily="34" charset="0"/>
                <a:sym typeface="Symbol"/>
              </a:rPr>
              <a:t> p</a:t>
            </a:r>
            <a:r>
              <a:rPr lang="en-US" sz="2400" baseline="-25000" dirty="0" smtClean="0">
                <a:latin typeface="Arial" pitchFamily="34" charset="0"/>
                <a:cs typeface="Arial" pitchFamily="34" charset="0"/>
                <a:sym typeface="Symbol"/>
              </a:rPr>
              <a:t>1,vac</a:t>
            </a:r>
            <a:endParaRPr lang="en-US" sz="2400" baseline="-25000" dirty="0"/>
          </a:p>
        </p:txBody>
      </p:sp>
      <p:graphicFrame>
        <p:nvGraphicFramePr>
          <p:cNvPr id="8" name="Object 7"/>
          <p:cNvGraphicFramePr>
            <a:graphicFrameLocks noChangeAspect="1"/>
          </p:cNvGraphicFramePr>
          <p:nvPr>
            <p:extLst>
              <p:ext uri="{D42A27DB-BD31-4B8C-83A1-F6EECF244321}">
                <p14:modId xmlns:p14="http://schemas.microsoft.com/office/powerpoint/2010/main" val="4035093413"/>
              </p:ext>
            </p:extLst>
          </p:nvPr>
        </p:nvGraphicFramePr>
        <p:xfrm>
          <a:off x="1412875" y="4419600"/>
          <a:ext cx="4178300" cy="1082675"/>
        </p:xfrm>
        <a:graphic>
          <a:graphicData uri="http://schemas.openxmlformats.org/presentationml/2006/ole">
            <mc:AlternateContent xmlns:mc="http://schemas.openxmlformats.org/markup-compatibility/2006">
              <mc:Choice xmlns:v="urn:schemas-microsoft-com:vml" Requires="v">
                <p:oleObj spid="_x0000_s5511" name="Equation" r:id="rId7" imgW="1866600" imgH="482400" progId="Equation.3">
                  <p:embed/>
                </p:oleObj>
              </mc:Choice>
              <mc:Fallback>
                <p:oleObj name="Equation" r:id="rId7" imgW="1866600" imgH="482400" progId="Equation.3">
                  <p:embed/>
                  <p:pic>
                    <p:nvPicPr>
                      <p:cNvPr id="0" name="Object 5"/>
                      <p:cNvPicPr>
                        <a:picLocks noChangeAspect="1" noChangeArrowheads="1"/>
                      </p:cNvPicPr>
                      <p:nvPr/>
                    </p:nvPicPr>
                    <p:blipFill>
                      <a:blip r:embed="rId8"/>
                      <a:srcRect/>
                      <a:stretch>
                        <a:fillRect/>
                      </a:stretch>
                    </p:blipFill>
                    <p:spPr bwMode="auto">
                      <a:xfrm>
                        <a:off x="1412875" y="4419600"/>
                        <a:ext cx="4178300"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Rectangle 8"/>
          <p:cNvSpPr/>
          <p:nvPr/>
        </p:nvSpPr>
        <p:spPr>
          <a:xfrm>
            <a:off x="-24295" y="5410200"/>
            <a:ext cx="9171100" cy="461665"/>
          </a:xfrm>
          <a:prstGeom prst="rect">
            <a:avLst/>
          </a:prstGeom>
        </p:spPr>
        <p:txBody>
          <a:bodyPr wrap="none">
            <a:spAutoFit/>
          </a:bodyPr>
          <a:lstStyle/>
          <a:p>
            <a:pPr marL="342900" indent="-342900">
              <a:buFont typeface="Wingdings" pitchFamily="2" charset="2"/>
              <a:buChar char="q"/>
            </a:pPr>
            <a:r>
              <a:rPr lang="en-US" sz="2400" dirty="0" err="1" smtClean="0">
                <a:latin typeface="Arial" pitchFamily="34" charset="0"/>
                <a:cs typeface="Arial" pitchFamily="34" charset="0"/>
                <a:sym typeface="Symbol"/>
              </a:rPr>
              <a:t>Nếu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hút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đẩy</a:t>
            </a:r>
            <a:r>
              <a:rPr lang="en-US" sz="2400" dirty="0" smtClean="0">
                <a:latin typeface="Arial" pitchFamily="34" charset="0"/>
                <a:cs typeface="Arial" pitchFamily="34" charset="0"/>
                <a:sym typeface="Symbol"/>
              </a:rPr>
              <a:t>): p</a:t>
            </a:r>
            <a:r>
              <a:rPr lang="en-US" sz="2400" baseline="-25000" dirty="0" smtClean="0">
                <a:latin typeface="Arial" pitchFamily="34" charset="0"/>
                <a:cs typeface="Arial" pitchFamily="34" charset="0"/>
                <a:sym typeface="Symbol"/>
              </a:rPr>
              <a:t>2</a:t>
            </a:r>
            <a:r>
              <a:rPr lang="en-US" sz="2400" dirty="0" smtClean="0">
                <a:latin typeface="Arial" pitchFamily="34" charset="0"/>
                <a:cs typeface="Arial" pitchFamily="34" charset="0"/>
                <a:sym typeface="Symbol"/>
              </a:rPr>
              <a:t> – p</a:t>
            </a:r>
            <a:r>
              <a:rPr lang="en-US" sz="2400" baseline="-25000" dirty="0" smtClean="0">
                <a:latin typeface="Arial" pitchFamily="34" charset="0"/>
                <a:cs typeface="Arial" pitchFamily="34" charset="0"/>
                <a:sym typeface="Symbol"/>
              </a:rPr>
              <a:t>1</a:t>
            </a:r>
            <a:r>
              <a:rPr lang="en-US" sz="2400" dirty="0" smtClean="0">
                <a:latin typeface="Arial" pitchFamily="34" charset="0"/>
                <a:cs typeface="Arial" pitchFamily="34" charset="0"/>
                <a:sym typeface="Symbol"/>
              </a:rPr>
              <a:t> = 0</a:t>
            </a:r>
            <a:endParaRPr lang="en-US" sz="2400" baseline="-25000" dirty="0"/>
          </a:p>
        </p:txBody>
      </p:sp>
      <p:graphicFrame>
        <p:nvGraphicFramePr>
          <p:cNvPr id="10" name="Object 9"/>
          <p:cNvGraphicFramePr>
            <a:graphicFrameLocks noChangeAspect="1"/>
          </p:cNvGraphicFramePr>
          <p:nvPr>
            <p:extLst>
              <p:ext uri="{D42A27DB-BD31-4B8C-83A1-F6EECF244321}">
                <p14:modId xmlns:p14="http://schemas.microsoft.com/office/powerpoint/2010/main" val="3678023303"/>
              </p:ext>
            </p:extLst>
          </p:nvPr>
        </p:nvGraphicFramePr>
        <p:xfrm>
          <a:off x="1447800" y="5791200"/>
          <a:ext cx="3184525" cy="1082675"/>
        </p:xfrm>
        <a:graphic>
          <a:graphicData uri="http://schemas.openxmlformats.org/presentationml/2006/ole">
            <mc:AlternateContent xmlns:mc="http://schemas.openxmlformats.org/markup-compatibility/2006">
              <mc:Choice xmlns:v="urn:schemas-microsoft-com:vml" Requires="v">
                <p:oleObj spid="_x0000_s5512" name="Equation" r:id="rId9" imgW="1422360" imgH="482400" progId="Equation.3">
                  <p:embed/>
                </p:oleObj>
              </mc:Choice>
              <mc:Fallback>
                <p:oleObj name="Equation" r:id="rId9" imgW="1422360" imgH="482400" progId="Equation.3">
                  <p:embed/>
                  <p:pic>
                    <p:nvPicPr>
                      <p:cNvPr id="0" name="Object 7"/>
                      <p:cNvPicPr>
                        <a:picLocks noChangeAspect="1" noChangeArrowheads="1"/>
                      </p:cNvPicPr>
                      <p:nvPr/>
                    </p:nvPicPr>
                    <p:blipFill>
                      <a:blip r:embed="rId10"/>
                      <a:srcRect/>
                      <a:stretch>
                        <a:fillRect/>
                      </a:stretch>
                    </p:blipFill>
                    <p:spPr bwMode="auto">
                      <a:xfrm>
                        <a:off x="1447800" y="5791200"/>
                        <a:ext cx="318452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11</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1520437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830997"/>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thông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số</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cơ</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bản</a:t>
            </a:r>
            <a:endParaRPr lang="en-US" sz="2400" b="1" dirty="0" smtClean="0">
              <a:solidFill>
                <a:srgbClr val="0070C0"/>
              </a:solidFill>
              <a:latin typeface="Arial" pitchFamily="34" charset="0"/>
              <a:cs typeface="Arial" pitchFamily="34" charset="0"/>
            </a:endParaRPr>
          </a:p>
          <a:p>
            <a:pPr algn="just"/>
            <a:r>
              <a:rPr lang="en-US" sz="2400" b="1" dirty="0" err="1" smtClean="0">
                <a:solidFill>
                  <a:srgbClr val="009900"/>
                </a:solidFill>
                <a:latin typeface="Arial" pitchFamily="34" charset="0"/>
                <a:cs typeface="Arial" pitchFamily="34" charset="0"/>
              </a:rPr>
              <a:t>Lưu</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lượng</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công</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suất</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và</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hiệu</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suất</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của</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quạt</a:t>
            </a:r>
            <a:r>
              <a:rPr lang="en-US" sz="2400" b="1" dirty="0" smtClean="0">
                <a:solidFill>
                  <a:srgbClr val="009900"/>
                </a:solidFill>
                <a:latin typeface="Arial" pitchFamily="34" charset="0"/>
                <a:cs typeface="Arial" pitchFamily="34" charset="0"/>
              </a:rPr>
              <a:t>:</a:t>
            </a:r>
          </a:p>
        </p:txBody>
      </p:sp>
      <p:graphicFrame>
        <p:nvGraphicFramePr>
          <p:cNvPr id="4" name="Object 3"/>
          <p:cNvGraphicFramePr>
            <a:graphicFrameLocks noChangeAspect="1"/>
          </p:cNvGraphicFramePr>
          <p:nvPr>
            <p:extLst>
              <p:ext uri="{D42A27DB-BD31-4B8C-83A1-F6EECF244321}">
                <p14:modId xmlns:p14="http://schemas.microsoft.com/office/powerpoint/2010/main" val="4232283335"/>
              </p:ext>
            </p:extLst>
          </p:nvPr>
        </p:nvGraphicFramePr>
        <p:xfrm>
          <a:off x="2667000" y="1315907"/>
          <a:ext cx="2730500" cy="939800"/>
        </p:xfrm>
        <a:graphic>
          <a:graphicData uri="http://schemas.openxmlformats.org/presentationml/2006/ole">
            <mc:AlternateContent xmlns:mc="http://schemas.openxmlformats.org/markup-compatibility/2006">
              <mc:Choice xmlns:v="urn:schemas-microsoft-com:vml" Requires="v">
                <p:oleObj spid="_x0000_s6329" name="Equation" r:id="rId3" imgW="1218960" imgH="419040" progId="Equation.3">
                  <p:embed/>
                </p:oleObj>
              </mc:Choice>
              <mc:Fallback>
                <p:oleObj name="Equation" r:id="rId3" imgW="1218960" imgH="419040" progId="Equation.3">
                  <p:embed/>
                  <p:pic>
                    <p:nvPicPr>
                      <p:cNvPr id="0" name="Object 9"/>
                      <p:cNvPicPr>
                        <a:picLocks noChangeAspect="1" noChangeArrowheads="1"/>
                      </p:cNvPicPr>
                      <p:nvPr/>
                    </p:nvPicPr>
                    <p:blipFill>
                      <a:blip r:embed="rId4"/>
                      <a:srcRect/>
                      <a:stretch>
                        <a:fillRect/>
                      </a:stretch>
                    </p:blipFill>
                    <p:spPr bwMode="auto">
                      <a:xfrm>
                        <a:off x="2667000" y="1315907"/>
                        <a:ext cx="27305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Rectangle 4"/>
          <p:cNvSpPr/>
          <p:nvPr/>
        </p:nvSpPr>
        <p:spPr>
          <a:xfrm>
            <a:off x="0" y="2209800"/>
            <a:ext cx="9144000" cy="830997"/>
          </a:xfrm>
          <a:prstGeom prst="rect">
            <a:avLst/>
          </a:prstGeom>
        </p:spPr>
        <p:txBody>
          <a:bodyPr wrap="square">
            <a:spAutoFit/>
          </a:bodyPr>
          <a:lstStyle/>
          <a:p>
            <a:r>
              <a:rPr lang="en-US" sz="2400" dirty="0" smtClean="0">
                <a:latin typeface="Arial" pitchFamily="34" charset="0"/>
                <a:cs typeface="Arial" pitchFamily="34" charset="0"/>
                <a:sym typeface="Symbol"/>
              </a:rPr>
              <a:t></a:t>
            </a:r>
            <a:r>
              <a:rPr lang="en-US" sz="2400" baseline="-25000" dirty="0" smtClean="0">
                <a:latin typeface="Arial" pitchFamily="34" charset="0"/>
                <a:cs typeface="Arial" pitchFamily="34" charset="0"/>
                <a:sym typeface="Symbol"/>
              </a:rPr>
              <a:t>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khối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riêng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khí</a:t>
            </a:r>
            <a:r>
              <a:rPr lang="en-US" sz="2400" dirty="0" smtClean="0">
                <a:latin typeface="Arial" pitchFamily="34" charset="0"/>
                <a:cs typeface="Arial" pitchFamily="34" charset="0"/>
                <a:sym typeface="Symbol"/>
              </a:rPr>
              <a:t>, : </a:t>
            </a:r>
            <a:r>
              <a:rPr lang="en-US" sz="2400" dirty="0" err="1" smtClean="0">
                <a:latin typeface="Arial" pitchFamily="34" charset="0"/>
                <a:cs typeface="Arial" pitchFamily="34" charset="0"/>
                <a:sym typeface="Symbol"/>
              </a:rPr>
              <a:t>hiệu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quạt</a:t>
            </a:r>
            <a:r>
              <a:rPr lang="en-US" sz="2400" dirty="0" smtClean="0">
                <a:latin typeface="Arial" pitchFamily="34" charset="0"/>
                <a:cs typeface="Arial" pitchFamily="34" charset="0"/>
                <a:sym typeface="Symbol"/>
              </a:rPr>
              <a:t>, </a:t>
            </a:r>
            <a:br>
              <a:rPr lang="en-US" sz="2400" dirty="0" smtClean="0">
                <a:latin typeface="Arial" pitchFamily="34" charset="0"/>
                <a:cs typeface="Arial" pitchFamily="34" charset="0"/>
                <a:sym typeface="Symbol"/>
              </a:rPr>
            </a:br>
            <a:r>
              <a:rPr lang="en-US" sz="2400" dirty="0" smtClean="0">
                <a:latin typeface="Arial" pitchFamily="34" charset="0"/>
                <a:cs typeface="Arial" pitchFamily="34" charset="0"/>
                <a:sym typeface="Symbol"/>
              </a:rPr>
              <a:t>Q: </a:t>
            </a:r>
            <a:r>
              <a:rPr lang="en-US" sz="2400" dirty="0" err="1" smtClean="0">
                <a:latin typeface="Arial" pitchFamily="34" charset="0"/>
                <a:cs typeface="Arial" pitchFamily="34" charset="0"/>
                <a:sym typeface="Symbol"/>
              </a:rPr>
              <a:t>lưu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a:t>
            </a:r>
            <a:endParaRPr lang="en-US" sz="2400" baseline="-25000" dirty="0"/>
          </a:p>
        </p:txBody>
      </p:sp>
      <p:sp>
        <p:nvSpPr>
          <p:cNvPr id="6" name="Rectangle 5"/>
          <p:cNvSpPr/>
          <p:nvPr/>
        </p:nvSpPr>
        <p:spPr>
          <a:xfrm>
            <a:off x="13854" y="2971800"/>
            <a:ext cx="4572000" cy="461665"/>
          </a:xfrm>
          <a:prstGeom prst="rect">
            <a:avLst/>
          </a:prstGeom>
        </p:spPr>
        <p:txBody>
          <a:bodyPr>
            <a:spAutoFit/>
          </a:bodyPr>
          <a:lstStyle/>
          <a:p>
            <a:pPr algn="just"/>
            <a:r>
              <a:rPr lang="en-US" sz="2400" b="1" dirty="0" err="1" smtClean="0">
                <a:solidFill>
                  <a:srgbClr val="009900"/>
                </a:solidFill>
                <a:latin typeface="Arial" pitchFamily="34" charset="0"/>
                <a:cs typeface="Arial" pitchFamily="34" charset="0"/>
              </a:rPr>
              <a:t>Công</a:t>
            </a:r>
            <a:r>
              <a:rPr lang="en-US" sz="2400" b="1" dirty="0" smtClean="0">
                <a:solidFill>
                  <a:srgbClr val="009900"/>
                </a:solidFill>
                <a:latin typeface="Arial" pitchFamily="34" charset="0"/>
                <a:cs typeface="Arial" pitchFamily="34" charset="0"/>
              </a:rPr>
              <a:t> </a:t>
            </a:r>
            <a:r>
              <a:rPr lang="en-US" sz="2400" b="1" dirty="0" err="1">
                <a:solidFill>
                  <a:srgbClr val="009900"/>
                </a:solidFill>
                <a:latin typeface="Arial" pitchFamily="34" charset="0"/>
                <a:cs typeface="Arial" pitchFamily="34" charset="0"/>
              </a:rPr>
              <a:t>suất</a:t>
            </a:r>
            <a:r>
              <a:rPr lang="en-US" sz="2400" b="1" dirty="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động</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cơ</a:t>
            </a:r>
            <a:endParaRPr lang="en-US" sz="2400" b="1" dirty="0">
              <a:solidFill>
                <a:srgbClr val="009900"/>
              </a:solidFill>
              <a:latin typeface="Arial" pitchFamily="34" charset="0"/>
              <a:cs typeface="Arial" pitchFamily="34" charset="0"/>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032321793"/>
              </p:ext>
            </p:extLst>
          </p:nvPr>
        </p:nvGraphicFramePr>
        <p:xfrm>
          <a:off x="2743200" y="3486090"/>
          <a:ext cx="2162175" cy="512762"/>
        </p:xfrm>
        <a:graphic>
          <a:graphicData uri="http://schemas.openxmlformats.org/presentationml/2006/ole">
            <mc:AlternateContent xmlns:mc="http://schemas.openxmlformats.org/markup-compatibility/2006">
              <mc:Choice xmlns:v="urn:schemas-microsoft-com:vml" Requires="v">
                <p:oleObj spid="_x0000_s6330" name="Equation" r:id="rId5" imgW="965160" imgH="228600" progId="Equation.3">
                  <p:embed/>
                </p:oleObj>
              </mc:Choice>
              <mc:Fallback>
                <p:oleObj name="Equation" r:id="rId5" imgW="965160" imgH="228600" progId="Equation.3">
                  <p:embed/>
                  <p:pic>
                    <p:nvPicPr>
                      <p:cNvPr id="0" name="Object 3"/>
                      <p:cNvPicPr>
                        <a:picLocks noChangeAspect="1" noChangeArrowheads="1"/>
                      </p:cNvPicPr>
                      <p:nvPr/>
                    </p:nvPicPr>
                    <p:blipFill>
                      <a:blip r:embed="rId6"/>
                      <a:srcRect/>
                      <a:stretch>
                        <a:fillRect/>
                      </a:stretch>
                    </p:blipFill>
                    <p:spPr bwMode="auto">
                      <a:xfrm>
                        <a:off x="2743200" y="3486090"/>
                        <a:ext cx="21621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Picture 9"/>
          <p:cNvPicPr>
            <a:picLocks noChangeAspect="1"/>
          </p:cNvPicPr>
          <p:nvPr/>
        </p:nvPicPr>
        <p:blipFill rotWithShape="1">
          <a:blip r:embed="rId7">
            <a:biLevel thresh="75000"/>
            <a:extLst>
              <a:ext uri="{28A0092B-C50C-407E-A947-70E740481C1C}">
                <a14:useLocalDpi xmlns:a14="http://schemas.microsoft.com/office/drawing/2010/main" val="0"/>
              </a:ext>
            </a:extLst>
          </a:blip>
          <a:srcRect t="5149"/>
          <a:stretch/>
        </p:blipFill>
        <p:spPr>
          <a:xfrm>
            <a:off x="457200" y="4038600"/>
            <a:ext cx="8279563" cy="2826327"/>
          </a:xfrm>
          <a:prstGeom prst="rect">
            <a:avLst/>
          </a:prstGeom>
        </p:spPr>
      </p:pic>
      <p:sp>
        <p:nvSpPr>
          <p:cNvPr id="11"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12</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2677782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1569660"/>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tuyến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đường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ống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có</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endParaRPr lang="en-US" sz="2400" b="1" dirty="0" smtClean="0">
              <a:solidFill>
                <a:srgbClr val="0070C0"/>
              </a:solidFill>
              <a:latin typeface="Arial" pitchFamily="34" charset="0"/>
              <a:cs typeface="Arial" pitchFamily="34" charset="0"/>
            </a:endParaRPr>
          </a:p>
          <a:p>
            <a:pPr algn="just"/>
            <a:r>
              <a:rPr lang="en-US" sz="2400" b="1" dirty="0" err="1" smtClean="0">
                <a:solidFill>
                  <a:srgbClr val="009900"/>
                </a:solidFill>
                <a:latin typeface="Arial" pitchFamily="34" charset="0"/>
                <a:cs typeface="Arial" pitchFamily="34" charset="0"/>
              </a:rPr>
              <a:t>Đặc</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tuyến</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thực</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của</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quạt</a:t>
            </a:r>
            <a:r>
              <a:rPr lang="en-US" sz="2400" b="1" dirty="0" smtClean="0">
                <a:solidFill>
                  <a:srgbClr val="009900"/>
                </a:solidFill>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xây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dựng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trên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kết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quả</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quá</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trình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định</a:t>
            </a:r>
            <a:r>
              <a:rPr lang="en-US" sz="2400" dirty="0">
                <a:latin typeface="Arial" pitchFamily="34" charset="0"/>
                <a:cs typeface="Arial" pitchFamily="34" charset="0"/>
              </a:rPr>
              <a:t> </a:t>
            </a:r>
            <a:r>
              <a:rPr lang="en-US" sz="2400" dirty="0" smtClean="0">
                <a:latin typeface="Arial" pitchFamily="34" charset="0"/>
                <a:cs typeface="Arial" pitchFamily="34" charset="0"/>
              </a:rPr>
              <a:t>03 </a:t>
            </a:r>
            <a:r>
              <a:rPr lang="en-US" sz="2400" dirty="0" err="1" smtClean="0">
                <a:latin typeface="Arial" pitchFamily="34" charset="0"/>
                <a:cs typeface="Arial" pitchFamily="34" charset="0"/>
              </a:rPr>
              <a:t>thông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Q (m</a:t>
            </a:r>
            <a:r>
              <a:rPr lang="en-US" sz="2400" baseline="30000" dirty="0" smtClean="0">
                <a:latin typeface="Arial" pitchFamily="34" charset="0"/>
                <a:cs typeface="Arial" pitchFamily="34" charset="0"/>
              </a:rPr>
              <a:t>3</a:t>
            </a:r>
            <a:r>
              <a:rPr lang="en-US" sz="2400" dirty="0" smtClean="0">
                <a:latin typeface="Arial" pitchFamily="34" charset="0"/>
                <a:cs typeface="Arial" pitchFamily="34" charset="0"/>
              </a:rPr>
              <a:t>/s), H (mmH</a:t>
            </a:r>
            <a:r>
              <a:rPr lang="en-US" sz="2400" baseline="-25000" dirty="0" smtClean="0">
                <a:latin typeface="Arial" pitchFamily="34" charset="0"/>
                <a:cs typeface="Arial" pitchFamily="34" charset="0"/>
              </a:rPr>
              <a:t>2</a:t>
            </a:r>
            <a:r>
              <a:rPr lang="en-US" sz="2400" dirty="0" smtClean="0">
                <a:latin typeface="Arial" pitchFamily="34" charset="0"/>
                <a:cs typeface="Arial" pitchFamily="34" charset="0"/>
              </a:rPr>
              <a:t>O)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br>
              <a:rPr lang="en-US" sz="2400" dirty="0" smtClean="0">
                <a:latin typeface="Arial" pitchFamily="34" charset="0"/>
                <a:cs typeface="Arial" pitchFamily="34" charset="0"/>
              </a:rPr>
            </a:br>
            <a:r>
              <a:rPr lang="en-US" sz="2400" dirty="0" smtClean="0">
                <a:latin typeface="Arial" pitchFamily="34" charset="0"/>
                <a:cs typeface="Arial" pitchFamily="34" charset="0"/>
              </a:rPr>
              <a:t>N (kW) </a:t>
            </a:r>
            <a:r>
              <a:rPr lang="en-US" sz="2400" dirty="0" err="1" smtClean="0">
                <a:latin typeface="Arial" pitchFamily="34" charset="0"/>
                <a:cs typeface="Arial" pitchFamily="34" charset="0"/>
              </a:rPr>
              <a:t>ứng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vòng</a:t>
            </a:r>
            <a:r>
              <a:rPr lang="en-US" sz="2400" dirty="0" smtClean="0">
                <a:latin typeface="Arial" pitchFamily="34" charset="0"/>
                <a:cs typeface="Arial" pitchFamily="34" charset="0"/>
              </a:rPr>
              <a:t> quay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đổi</a:t>
            </a:r>
            <a:r>
              <a:rPr lang="en-US" sz="2400" dirty="0" smtClean="0">
                <a:latin typeface="Arial" pitchFamily="34" charset="0"/>
                <a:cs typeface="Arial" pitchFamily="34" charset="0"/>
              </a:rPr>
              <a:t>.</a:t>
            </a:r>
            <a:endParaRPr lang="en-US" sz="2400" b="1" dirty="0" smtClean="0">
              <a:solidFill>
                <a:srgbClr val="009900"/>
              </a:solidFill>
              <a:latin typeface="Arial" pitchFamily="34" charset="0"/>
              <a:cs typeface="Arial" pitchFamily="34" charset="0"/>
            </a:endParaRPr>
          </a:p>
        </p:txBody>
      </p:sp>
      <p:pic>
        <p:nvPicPr>
          <p:cNvPr id="5" name="Picture 4"/>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1676400" y="2068425"/>
            <a:ext cx="5625062" cy="4789575"/>
          </a:xfrm>
          <a:prstGeom prst="rect">
            <a:avLst/>
          </a:prstGeom>
        </p:spPr>
      </p:pic>
      <p:sp>
        <p:nvSpPr>
          <p:cNvPr id="6"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13</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591731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7" y="2438400"/>
            <a:ext cx="4870642" cy="4413671"/>
          </a:xfrm>
          <a:prstGeom prst="rect">
            <a:avLst/>
          </a:prstGeom>
        </p:spPr>
      </p:pic>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830997"/>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tuyến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đường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ống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có</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endParaRPr lang="en-US" sz="2400" b="1" dirty="0" smtClean="0">
              <a:solidFill>
                <a:srgbClr val="0070C0"/>
              </a:solidFill>
              <a:latin typeface="Arial" pitchFamily="34" charset="0"/>
              <a:cs typeface="Arial" pitchFamily="34" charset="0"/>
            </a:endParaRPr>
          </a:p>
          <a:p>
            <a:pPr algn="just"/>
            <a:r>
              <a:rPr lang="en-US" sz="2400" b="1" dirty="0" err="1" smtClean="0">
                <a:solidFill>
                  <a:srgbClr val="009900"/>
                </a:solidFill>
                <a:latin typeface="Arial" pitchFamily="34" charset="0"/>
                <a:cs typeface="Arial" pitchFamily="34" charset="0"/>
              </a:rPr>
              <a:t>Đặc</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tuyến</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đường</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ống</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có</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quạt</a:t>
            </a:r>
            <a:r>
              <a:rPr lang="en-US" sz="2400" b="1" dirty="0" smtClean="0">
                <a:solidFill>
                  <a:srgbClr val="009900"/>
                </a:solidFill>
                <a:latin typeface="Arial" pitchFamily="34" charset="0"/>
                <a:cs typeface="Arial" pitchFamily="34" charset="0"/>
              </a:rPr>
              <a:t>: </a:t>
            </a:r>
            <a:r>
              <a:rPr lang="en-US" sz="2000" dirty="0" smtClean="0">
                <a:latin typeface="Arial" pitchFamily="34" charset="0"/>
                <a:cs typeface="Arial" pitchFamily="34" charset="0"/>
              </a:rPr>
              <a:t>PT Bernoulli </a:t>
            </a:r>
            <a:r>
              <a:rPr lang="en-US" sz="2000" dirty="0" err="1" smtClean="0">
                <a:latin typeface="Arial" pitchFamily="34" charset="0"/>
                <a:cs typeface="Arial" pitchFamily="34" charset="0"/>
              </a:rPr>
              <a:t>cho</a:t>
            </a:r>
            <a:r>
              <a:rPr lang="en-US" sz="2000" dirty="0" smtClean="0">
                <a:latin typeface="Arial" pitchFamily="34" charset="0"/>
                <a:cs typeface="Arial" pitchFamily="34" charset="0"/>
              </a:rPr>
              <a:t> 2 </a:t>
            </a:r>
            <a:r>
              <a:rPr lang="en-US" sz="2000" dirty="0" err="1" smtClean="0">
                <a:latin typeface="Arial" pitchFamily="34" charset="0"/>
                <a:cs typeface="Arial" pitchFamily="34" charset="0"/>
              </a:rPr>
              <a:t>mặt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cắt</a:t>
            </a:r>
            <a:r>
              <a:rPr lang="en-US" sz="2000" dirty="0" smtClean="0">
                <a:latin typeface="Arial" pitchFamily="34" charset="0"/>
                <a:cs typeface="Arial" pitchFamily="34" charset="0"/>
              </a:rPr>
              <a:t> 1–1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2–2: </a:t>
            </a:r>
            <a:endParaRPr lang="en-US" sz="2000" b="1" dirty="0" smtClean="0">
              <a:solidFill>
                <a:srgbClr val="009900"/>
              </a:solidFill>
              <a:latin typeface="Arial" pitchFamily="34" charset="0"/>
              <a:cs typeface="Arial" pitchFamily="34" charset="0"/>
            </a:endParaRPr>
          </a:p>
        </p:txBody>
      </p:sp>
      <p:grpSp>
        <p:nvGrpSpPr>
          <p:cNvPr id="5" name="Group 4"/>
          <p:cNvGrpSpPr/>
          <p:nvPr/>
        </p:nvGrpSpPr>
        <p:grpSpPr>
          <a:xfrm>
            <a:off x="4800600" y="1971440"/>
            <a:ext cx="4261268" cy="4810360"/>
            <a:chOff x="4882733" y="2013004"/>
            <a:chExt cx="4261268" cy="4810360"/>
          </a:xfrm>
        </p:grpSpPr>
        <p:grpSp>
          <p:nvGrpSpPr>
            <p:cNvPr id="6" name="Group 5"/>
            <p:cNvGrpSpPr/>
            <p:nvPr/>
          </p:nvGrpSpPr>
          <p:grpSpPr>
            <a:xfrm>
              <a:off x="4882733" y="2013004"/>
              <a:ext cx="4261268" cy="4810360"/>
              <a:chOff x="4882733" y="2013004"/>
              <a:chExt cx="4261268" cy="4810360"/>
            </a:xfrm>
          </p:grpSpPr>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2733" y="2022259"/>
                <a:ext cx="4261268" cy="4801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5922821" y="5385955"/>
                <a:ext cx="7620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itchFamily="18" charset="0"/>
                    <a:cs typeface="Times New Roman" pitchFamily="18" charset="0"/>
                  </a:rPr>
                  <a:t>p</a:t>
                </a:r>
                <a:r>
                  <a:rPr lang="en-US" sz="2000" b="1" baseline="-25000" dirty="0" smtClean="0">
                    <a:solidFill>
                      <a:schemeClr val="tx1"/>
                    </a:solidFill>
                    <a:latin typeface="Times New Roman" pitchFamily="18" charset="0"/>
                    <a:cs typeface="Times New Roman" pitchFamily="18" charset="0"/>
                  </a:rPr>
                  <a:t>1</a:t>
                </a:r>
                <a:r>
                  <a:rPr lang="en-US" sz="2000" b="1" dirty="0" smtClean="0">
                    <a:solidFill>
                      <a:schemeClr val="tx1"/>
                    </a:solidFill>
                    <a:latin typeface="Times New Roman" pitchFamily="18" charset="0"/>
                    <a:cs typeface="Times New Roman" pitchFamily="18" charset="0"/>
                  </a:rPr>
                  <a:t>, v</a:t>
                </a:r>
                <a:r>
                  <a:rPr lang="en-US" sz="2000" b="1" baseline="-25000" dirty="0" smtClean="0">
                    <a:solidFill>
                      <a:schemeClr val="tx1"/>
                    </a:solidFill>
                    <a:latin typeface="Times New Roman" pitchFamily="18" charset="0"/>
                    <a:cs typeface="Times New Roman" pitchFamily="18" charset="0"/>
                  </a:rPr>
                  <a:t>1</a:t>
                </a:r>
                <a:endParaRPr lang="en-US" sz="2000" b="1" baseline="-25000" dirty="0">
                  <a:solidFill>
                    <a:schemeClr val="tx1"/>
                  </a:solidFill>
                  <a:latin typeface="Times New Roman" pitchFamily="18" charset="0"/>
                  <a:cs typeface="Times New Roman" pitchFamily="18" charset="0"/>
                </a:endParaRPr>
              </a:p>
            </p:txBody>
          </p:sp>
          <p:sp>
            <p:nvSpPr>
              <p:cNvPr id="11" name="Rectangle 10"/>
              <p:cNvSpPr/>
              <p:nvPr/>
            </p:nvSpPr>
            <p:spPr>
              <a:xfrm>
                <a:off x="8077200" y="2013004"/>
                <a:ext cx="762000" cy="265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itchFamily="18" charset="0"/>
                    <a:cs typeface="Times New Roman" pitchFamily="18" charset="0"/>
                  </a:rPr>
                  <a:t>p</a:t>
                </a:r>
                <a:r>
                  <a:rPr lang="en-US" sz="2000" b="1" baseline="-25000" dirty="0" smtClean="0">
                    <a:solidFill>
                      <a:schemeClr val="tx1"/>
                    </a:solidFill>
                    <a:latin typeface="Times New Roman" pitchFamily="18" charset="0"/>
                    <a:cs typeface="Times New Roman" pitchFamily="18" charset="0"/>
                  </a:rPr>
                  <a:t>2</a:t>
                </a:r>
                <a:r>
                  <a:rPr lang="en-US" sz="2000" b="1" dirty="0" smtClean="0">
                    <a:solidFill>
                      <a:schemeClr val="tx1"/>
                    </a:solidFill>
                    <a:latin typeface="Times New Roman" pitchFamily="18" charset="0"/>
                    <a:cs typeface="Times New Roman" pitchFamily="18" charset="0"/>
                  </a:rPr>
                  <a:t>, v</a:t>
                </a:r>
                <a:r>
                  <a:rPr lang="en-US" sz="2000" b="1" baseline="-25000" dirty="0" smtClean="0">
                    <a:solidFill>
                      <a:schemeClr val="tx1"/>
                    </a:solidFill>
                    <a:latin typeface="Times New Roman" pitchFamily="18" charset="0"/>
                    <a:cs typeface="Times New Roman" pitchFamily="18" charset="0"/>
                  </a:rPr>
                  <a:t>2</a:t>
                </a:r>
                <a:endParaRPr lang="en-US" sz="2000" b="1" baseline="-25000" dirty="0">
                  <a:solidFill>
                    <a:schemeClr val="tx1"/>
                  </a:solidFill>
                  <a:latin typeface="Times New Roman" pitchFamily="18" charset="0"/>
                  <a:cs typeface="Times New Roman" pitchFamily="18" charset="0"/>
                </a:endParaRPr>
              </a:p>
            </p:txBody>
          </p:sp>
        </p:grpSp>
        <p:sp>
          <p:nvSpPr>
            <p:cNvPr id="7" name="Rectangle 6"/>
            <p:cNvSpPr/>
            <p:nvPr/>
          </p:nvSpPr>
          <p:spPr>
            <a:xfrm>
              <a:off x="6726386" y="4267200"/>
              <a:ext cx="453241"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latin typeface="Times New Roman" pitchFamily="18" charset="0"/>
                  <a:cs typeface="Times New Roman" pitchFamily="18" charset="0"/>
                </a:rPr>
                <a:t>h</a:t>
              </a:r>
              <a:r>
                <a:rPr lang="en-US" sz="2000" b="1" baseline="-25000" dirty="0" smtClean="0">
                  <a:solidFill>
                    <a:schemeClr val="tx1"/>
                  </a:solidFill>
                  <a:latin typeface="Times New Roman" pitchFamily="18" charset="0"/>
                  <a:cs typeface="Times New Roman" pitchFamily="18" charset="0"/>
                </a:rPr>
                <a:t>0</a:t>
              </a:r>
              <a:endParaRPr lang="en-US" sz="2000" b="1" baseline="-25000" dirty="0">
                <a:solidFill>
                  <a:schemeClr val="tx1"/>
                </a:solidFill>
                <a:latin typeface="Times New Roman" pitchFamily="18" charset="0"/>
                <a:cs typeface="Times New Roman" pitchFamily="18" charset="0"/>
              </a:endParaRPr>
            </a:p>
          </p:txBody>
        </p:sp>
        <p:sp>
          <p:nvSpPr>
            <p:cNvPr id="8" name="Rectangle 7"/>
            <p:cNvSpPr/>
            <p:nvPr/>
          </p:nvSpPr>
          <p:spPr>
            <a:xfrm>
              <a:off x="7703130" y="4343400"/>
              <a:ext cx="328546"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baseline="-25000" dirty="0">
                <a:solidFill>
                  <a:schemeClr val="tx1"/>
                </a:solidFill>
                <a:latin typeface="Times New Roman" pitchFamily="18" charset="0"/>
                <a:cs typeface="Times New Roman" pitchFamily="18" charset="0"/>
              </a:endParaRPr>
            </a:p>
          </p:txBody>
        </p:sp>
      </p:grpSp>
      <p:graphicFrame>
        <p:nvGraphicFramePr>
          <p:cNvPr id="12" name="Object 11"/>
          <p:cNvGraphicFramePr>
            <a:graphicFrameLocks noChangeAspect="1"/>
          </p:cNvGraphicFramePr>
          <p:nvPr>
            <p:extLst>
              <p:ext uri="{D42A27DB-BD31-4B8C-83A1-F6EECF244321}">
                <p14:modId xmlns:p14="http://schemas.microsoft.com/office/powerpoint/2010/main" val="742013904"/>
              </p:ext>
            </p:extLst>
          </p:nvPr>
        </p:nvGraphicFramePr>
        <p:xfrm>
          <a:off x="74612" y="1308100"/>
          <a:ext cx="8078788" cy="1358900"/>
        </p:xfrm>
        <a:graphic>
          <a:graphicData uri="http://schemas.openxmlformats.org/presentationml/2006/ole">
            <mc:AlternateContent xmlns:mc="http://schemas.openxmlformats.org/markup-compatibility/2006">
              <mc:Choice xmlns:v="urn:schemas-microsoft-com:vml" Requires="v">
                <p:oleObj spid="_x0000_s7255" name="Equation" r:id="rId5" imgW="4089240" imgH="685800" progId="Equation.3">
                  <p:embed/>
                </p:oleObj>
              </mc:Choice>
              <mc:Fallback>
                <p:oleObj name="Equation" r:id="rId5" imgW="4089240" imgH="685800" progId="Equation.3">
                  <p:embed/>
                  <p:pic>
                    <p:nvPicPr>
                      <p:cNvPr id="0" name="Object 3"/>
                      <p:cNvPicPr>
                        <a:picLocks noChangeAspect="1" noChangeArrowheads="1"/>
                      </p:cNvPicPr>
                      <p:nvPr/>
                    </p:nvPicPr>
                    <p:blipFill>
                      <a:blip r:embed="rId6"/>
                      <a:srcRect/>
                      <a:stretch>
                        <a:fillRect/>
                      </a:stretch>
                    </p:blipFill>
                    <p:spPr bwMode="auto">
                      <a:xfrm>
                        <a:off x="74612" y="1308100"/>
                        <a:ext cx="8078788" cy="1358900"/>
                      </a:xfrm>
                      <a:prstGeom prst="rect">
                        <a:avLst/>
                      </a:prstGeom>
                      <a:noFill/>
                      <a:ln>
                        <a:noFill/>
                      </a:ln>
                    </p:spPr>
                  </p:pic>
                </p:oleObj>
              </mc:Fallback>
            </mc:AlternateContent>
          </a:graphicData>
        </a:graphic>
      </p:graphicFrame>
      <p:sp>
        <p:nvSpPr>
          <p:cNvPr id="15" name="Rectangle 14"/>
          <p:cNvSpPr/>
          <p:nvPr/>
        </p:nvSpPr>
        <p:spPr>
          <a:xfrm>
            <a:off x="3657600" y="3321784"/>
            <a:ext cx="2411688" cy="1631216"/>
          </a:xfrm>
          <a:prstGeom prst="rect">
            <a:avLst/>
          </a:prstGeom>
        </p:spPr>
        <p:txBody>
          <a:bodyPr wrap="square">
            <a:spAutoFit/>
          </a:bodyPr>
          <a:lstStyle/>
          <a:p>
            <a:pPr algn="just"/>
            <a:r>
              <a:rPr lang="en-US" sz="2000" dirty="0" err="1" smtClean="0">
                <a:solidFill>
                  <a:srgbClr val="0070C0"/>
                </a:solidFill>
                <a:latin typeface="Arial" pitchFamily="34" charset="0"/>
                <a:cs typeface="Arial" pitchFamily="34" charset="0"/>
              </a:rPr>
              <a:t>Đường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cong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biểu</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diễn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mối</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quan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hệ</a:t>
            </a:r>
            <a:r>
              <a:rPr lang="en-US" sz="2000" dirty="0" smtClean="0">
                <a:solidFill>
                  <a:srgbClr val="0070C0"/>
                </a:solidFill>
                <a:latin typeface="Arial" pitchFamily="34" charset="0"/>
                <a:cs typeface="Arial" pitchFamily="34" charset="0"/>
              </a:rPr>
              <a:t> H</a:t>
            </a:r>
            <a:r>
              <a:rPr lang="en-US" sz="2000" baseline="-25000" dirty="0" smtClean="0">
                <a:solidFill>
                  <a:srgbClr val="0070C0"/>
                </a:solidFill>
                <a:latin typeface="Arial" pitchFamily="34" charset="0"/>
                <a:cs typeface="Arial" pitchFamily="34" charset="0"/>
              </a:rPr>
              <a:t>P-F</a:t>
            </a:r>
            <a:r>
              <a:rPr lang="en-US" sz="2000" dirty="0" smtClean="0">
                <a:solidFill>
                  <a:srgbClr val="0070C0"/>
                </a:solidFill>
                <a:latin typeface="Arial" pitchFamily="34" charset="0"/>
                <a:cs typeface="Arial" pitchFamily="34" charset="0"/>
              </a:rPr>
              <a:t>= f(Q): </a:t>
            </a:r>
            <a:r>
              <a:rPr lang="en-US" sz="2000" dirty="0" err="1" smtClean="0">
                <a:solidFill>
                  <a:srgbClr val="0070C0"/>
                </a:solidFill>
                <a:latin typeface="Arial" pitchFamily="34" charset="0"/>
                <a:cs typeface="Arial" pitchFamily="34" charset="0"/>
              </a:rPr>
              <a:t>đường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đặc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tuyến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của</a:t>
            </a:r>
            <a:r>
              <a:rPr lang="en-US" sz="2000" dirty="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ống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dẫn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có</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quạt</a:t>
            </a:r>
            <a:r>
              <a:rPr lang="en-US" sz="2000" dirty="0" smtClean="0">
                <a:solidFill>
                  <a:srgbClr val="0070C0"/>
                </a:solidFill>
                <a:latin typeface="Arial" pitchFamily="34" charset="0"/>
                <a:cs typeface="Arial" pitchFamily="34" charset="0"/>
              </a:rPr>
              <a:t>.</a:t>
            </a:r>
            <a:endParaRPr lang="en-US" sz="2000" dirty="0">
              <a:solidFill>
                <a:srgbClr val="0070C0"/>
              </a:solidFill>
              <a:latin typeface="Arial" pitchFamily="34" charset="0"/>
              <a:cs typeface="Arial" pitchFamily="34" charset="0"/>
            </a:endParaRPr>
          </a:p>
        </p:txBody>
      </p:sp>
      <p:sp>
        <p:nvSpPr>
          <p:cNvPr id="17"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14</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606250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830997"/>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tuyến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đường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ống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có</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endParaRPr lang="en-US" sz="2400" b="1" dirty="0" smtClean="0">
              <a:solidFill>
                <a:srgbClr val="0070C0"/>
              </a:solidFill>
              <a:latin typeface="Arial" pitchFamily="34" charset="0"/>
              <a:cs typeface="Arial" pitchFamily="34" charset="0"/>
            </a:endParaRPr>
          </a:p>
          <a:p>
            <a:pPr algn="just"/>
            <a:r>
              <a:rPr lang="en-US" sz="2400" b="1" dirty="0" err="1" smtClean="0">
                <a:solidFill>
                  <a:srgbClr val="009900"/>
                </a:solidFill>
                <a:latin typeface="Arial" pitchFamily="34" charset="0"/>
                <a:cs typeface="Arial" pitchFamily="34" charset="0"/>
              </a:rPr>
              <a:t>Điểm</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làm</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việc</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của</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quạt</a:t>
            </a:r>
            <a:r>
              <a:rPr lang="en-US" sz="2400" b="1" dirty="0" smtClean="0">
                <a:solidFill>
                  <a:srgbClr val="009900"/>
                </a:solidFill>
                <a:latin typeface="Arial" pitchFamily="34" charset="0"/>
                <a:cs typeface="Arial" pitchFamily="34" charset="0"/>
              </a:rPr>
              <a:t>:</a:t>
            </a:r>
            <a:endParaRPr lang="en-US" sz="2000" dirty="0" smtClean="0">
              <a:solidFill>
                <a:srgbClr val="009900"/>
              </a:solidFill>
              <a:latin typeface="Arial" pitchFamily="34" charset="0"/>
              <a:cs typeface="Arial" pitchFamily="34" charset="0"/>
            </a:endParaRPr>
          </a:p>
        </p:txBody>
      </p:sp>
      <p:pic>
        <p:nvPicPr>
          <p:cNvPr id="5" name="Picture 4"/>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685800" y="1357481"/>
            <a:ext cx="7782853" cy="5271919"/>
          </a:xfrm>
          <a:prstGeom prst="rect">
            <a:avLst/>
          </a:prstGeom>
        </p:spPr>
      </p:pic>
      <p:sp>
        <p:nvSpPr>
          <p:cNvPr id="6" name="Rectangle 5"/>
          <p:cNvSpPr/>
          <p:nvPr/>
        </p:nvSpPr>
        <p:spPr>
          <a:xfrm>
            <a:off x="5701147" y="3061855"/>
            <a:ext cx="3124199" cy="707886"/>
          </a:xfrm>
          <a:prstGeom prst="rect">
            <a:avLst/>
          </a:prstGeom>
        </p:spPr>
        <p:txBody>
          <a:bodyPr wrap="square">
            <a:spAutoFit/>
          </a:bodyPr>
          <a:lstStyle/>
          <a:p>
            <a:pPr algn="just"/>
            <a:r>
              <a:rPr lang="en-US" sz="2000" dirty="0" err="1" smtClean="0">
                <a:solidFill>
                  <a:srgbClr val="0070C0"/>
                </a:solidFill>
                <a:latin typeface="Arial" pitchFamily="34" charset="0"/>
                <a:cs typeface="Arial" pitchFamily="34" charset="0"/>
              </a:rPr>
              <a:t>Giao</a:t>
            </a:r>
            <a:r>
              <a:rPr lang="en-US" sz="2000" dirty="0" smtClean="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điểm</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của</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hai</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đường</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cong</a:t>
            </a:r>
            <a:r>
              <a:rPr lang="en-US" sz="2000" dirty="0">
                <a:solidFill>
                  <a:srgbClr val="0070C0"/>
                </a:solidFill>
                <a:latin typeface="Arial" pitchFamily="34" charset="0"/>
                <a:cs typeface="Arial" pitchFamily="34" charset="0"/>
              </a:rPr>
              <a:t> H</a:t>
            </a:r>
            <a:r>
              <a:rPr lang="en-US" sz="2000" baseline="-25000" dirty="0">
                <a:solidFill>
                  <a:srgbClr val="0070C0"/>
                </a:solidFill>
                <a:latin typeface="Arial" pitchFamily="34" charset="0"/>
                <a:cs typeface="Arial" pitchFamily="34" charset="0"/>
              </a:rPr>
              <a:t>F</a:t>
            </a:r>
            <a:r>
              <a:rPr lang="en-US" sz="2000" dirty="0">
                <a:solidFill>
                  <a:srgbClr val="0070C0"/>
                </a:solidFill>
                <a:latin typeface="Arial" pitchFamily="34" charset="0"/>
                <a:cs typeface="Arial" pitchFamily="34" charset="0"/>
              </a:rPr>
              <a:t>–Q </a:t>
            </a:r>
            <a:r>
              <a:rPr lang="en-US" sz="2000" dirty="0" err="1">
                <a:solidFill>
                  <a:srgbClr val="0070C0"/>
                </a:solidFill>
                <a:latin typeface="Arial" pitchFamily="34" charset="0"/>
                <a:cs typeface="Arial" pitchFamily="34" charset="0"/>
              </a:rPr>
              <a:t>và</a:t>
            </a:r>
            <a:r>
              <a:rPr lang="en-US" sz="2000" dirty="0">
                <a:solidFill>
                  <a:srgbClr val="0070C0"/>
                </a:solidFill>
                <a:latin typeface="Arial" pitchFamily="34" charset="0"/>
                <a:cs typeface="Arial" pitchFamily="34" charset="0"/>
              </a:rPr>
              <a:t> H</a:t>
            </a:r>
            <a:r>
              <a:rPr lang="en-US" sz="2000" baseline="-25000" dirty="0">
                <a:solidFill>
                  <a:srgbClr val="0070C0"/>
                </a:solidFill>
                <a:latin typeface="Arial" pitchFamily="34" charset="0"/>
                <a:cs typeface="Arial" pitchFamily="34" charset="0"/>
              </a:rPr>
              <a:t>P-F</a:t>
            </a:r>
            <a:r>
              <a:rPr lang="en-US" sz="2000" dirty="0">
                <a:solidFill>
                  <a:srgbClr val="0070C0"/>
                </a:solidFill>
                <a:latin typeface="Arial" pitchFamily="34" charset="0"/>
                <a:cs typeface="Arial" pitchFamily="34" charset="0"/>
              </a:rPr>
              <a:t>–Q     </a:t>
            </a:r>
          </a:p>
        </p:txBody>
      </p:sp>
      <p:sp>
        <p:nvSpPr>
          <p:cNvPr id="7" name="Freeform 6"/>
          <p:cNvSpPr/>
          <p:nvPr/>
        </p:nvSpPr>
        <p:spPr>
          <a:xfrm>
            <a:off x="5209310" y="3062309"/>
            <a:ext cx="554181" cy="504262"/>
          </a:xfrm>
          <a:custGeom>
            <a:avLst/>
            <a:gdLst>
              <a:gd name="connsiteX0" fmla="*/ 554181 w 554181"/>
              <a:gd name="connsiteY0" fmla="*/ 171753 h 504262"/>
              <a:gd name="connsiteX1" fmla="*/ 415636 w 554181"/>
              <a:gd name="connsiteY1" fmla="*/ 5499 h 504262"/>
              <a:gd name="connsiteX2" fmla="*/ 180109 w 554181"/>
              <a:gd name="connsiteY2" fmla="*/ 351862 h 504262"/>
              <a:gd name="connsiteX3" fmla="*/ 0 w 554181"/>
              <a:gd name="connsiteY3" fmla="*/ 504262 h 504262"/>
            </a:gdLst>
            <a:ahLst/>
            <a:cxnLst>
              <a:cxn ang="0">
                <a:pos x="connsiteX0" y="connsiteY0"/>
              </a:cxn>
              <a:cxn ang="0">
                <a:pos x="connsiteX1" y="connsiteY1"/>
              </a:cxn>
              <a:cxn ang="0">
                <a:pos x="connsiteX2" y="connsiteY2"/>
              </a:cxn>
              <a:cxn ang="0">
                <a:pos x="connsiteX3" y="connsiteY3"/>
              </a:cxn>
            </a:cxnLst>
            <a:rect l="l" t="t" r="r" b="b"/>
            <a:pathLst>
              <a:path w="554181" h="504262">
                <a:moveTo>
                  <a:pt x="554181" y="171753"/>
                </a:moveTo>
                <a:cubicBezTo>
                  <a:pt x="516081" y="73617"/>
                  <a:pt x="477981" y="-24519"/>
                  <a:pt x="415636" y="5499"/>
                </a:cubicBezTo>
                <a:cubicBezTo>
                  <a:pt x="353291" y="35517"/>
                  <a:pt x="249382" y="268735"/>
                  <a:pt x="180109" y="351862"/>
                </a:cubicBezTo>
                <a:cubicBezTo>
                  <a:pt x="110836" y="434989"/>
                  <a:pt x="55418" y="469625"/>
                  <a:pt x="0" y="504262"/>
                </a:cubicBezTo>
              </a:path>
            </a:pathLst>
          </a:cu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15</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29022153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609599" y="2068425"/>
            <a:ext cx="7902275" cy="4789575"/>
          </a:xfrm>
          <a:prstGeom prst="rect">
            <a:avLst/>
          </a:prstGeom>
        </p:spPr>
      </p:pic>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1754326"/>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tuyến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đường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ống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có</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endParaRPr lang="en-US" sz="2400" b="1" dirty="0" smtClean="0">
              <a:solidFill>
                <a:srgbClr val="0070C0"/>
              </a:solidFill>
              <a:latin typeface="Arial" pitchFamily="34" charset="0"/>
              <a:cs typeface="Arial" pitchFamily="34" charset="0"/>
            </a:endParaRPr>
          </a:p>
          <a:p>
            <a:pPr algn="just"/>
            <a:r>
              <a:rPr lang="en-US" sz="2400" b="1" dirty="0" err="1" smtClean="0">
                <a:solidFill>
                  <a:srgbClr val="009900"/>
                </a:solidFill>
                <a:latin typeface="Arial" pitchFamily="34" charset="0"/>
                <a:cs typeface="Arial" pitchFamily="34" charset="0"/>
              </a:rPr>
              <a:t>Ghép</a:t>
            </a:r>
            <a:r>
              <a:rPr lang="en-US" sz="2400" b="1" dirty="0" smtClean="0">
                <a:solidFill>
                  <a:srgbClr val="009900"/>
                </a:solidFill>
                <a:latin typeface="Arial" pitchFamily="34" charset="0"/>
                <a:cs typeface="Arial" pitchFamily="34" charset="0"/>
              </a:rPr>
              <a:t> song </a:t>
            </a:r>
            <a:r>
              <a:rPr lang="en-US" sz="2400" b="1" dirty="0" err="1" smtClean="0">
                <a:solidFill>
                  <a:srgbClr val="009900"/>
                </a:solidFill>
                <a:latin typeface="Arial" pitchFamily="34" charset="0"/>
                <a:cs typeface="Arial" pitchFamily="34" charset="0"/>
              </a:rPr>
              <a:t>song</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quạt</a:t>
            </a:r>
            <a:r>
              <a:rPr lang="en-US" sz="2400" b="1" dirty="0" smtClean="0">
                <a:solidFill>
                  <a:srgbClr val="009900"/>
                </a:solidFill>
                <a:latin typeface="Arial" pitchFamily="34" charset="0"/>
                <a:cs typeface="Arial" pitchFamily="34" charset="0"/>
              </a:rPr>
              <a:t>: </a:t>
            </a:r>
          </a:p>
          <a:p>
            <a:pPr marL="342900" indent="-342900" algn="just">
              <a:buFont typeface="Wingdings" pitchFamily="2" charset="2"/>
              <a:buChar char="§"/>
            </a:pPr>
            <a:r>
              <a:rPr lang="en-US" sz="2000" dirty="0" err="1">
                <a:latin typeface="Arial" pitchFamily="34" charset="0"/>
                <a:cs typeface="Arial" pitchFamily="34" charset="0"/>
              </a:rPr>
              <a:t>K</a:t>
            </a:r>
            <a:r>
              <a:rPr lang="en-US" sz="2000" dirty="0" err="1" smtClean="0">
                <a:latin typeface="Arial" pitchFamily="34" charset="0"/>
                <a:cs typeface="Arial" pitchFamily="34" charset="0"/>
              </a:rPr>
              <a:t>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lưu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lượng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rPr>
              <a:t>Chọn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quạt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ghép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số</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học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giống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nhau</a:t>
            </a:r>
            <a:r>
              <a:rPr lang="en-US" sz="2000" dirty="0" smtClean="0">
                <a:latin typeface="Arial" pitchFamily="34" charset="0"/>
                <a:cs typeface="Arial" pitchFamily="34" charset="0"/>
              </a:rPr>
              <a:t>;</a:t>
            </a:r>
          </a:p>
          <a:p>
            <a:pPr marL="342900" indent="-342900" algn="just">
              <a:buFont typeface="Wingdings" pitchFamily="2" charset="2"/>
              <a:buChar char="§"/>
            </a:pP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hiệu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quả</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đặc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tuyến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mạng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ống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thoai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thoải</a:t>
            </a:r>
            <a:r>
              <a:rPr lang="en-US" sz="2000" dirty="0" smtClean="0">
                <a:latin typeface="Arial" pitchFamily="34" charset="0"/>
                <a:cs typeface="Arial" pitchFamily="34" charset="0"/>
              </a:rPr>
              <a:t>;</a:t>
            </a:r>
          </a:p>
          <a:p>
            <a:pPr marL="342900" indent="-342900" algn="just">
              <a:buFont typeface="Wingdings" pitchFamily="2" charset="2"/>
              <a:buChar char="§"/>
            </a:pPr>
            <a:r>
              <a:rPr lang="en-US" sz="2000" dirty="0" err="1" smtClean="0">
                <a:latin typeface="Arial" pitchFamily="34" charset="0"/>
                <a:cs typeface="Arial" pitchFamily="34" charset="0"/>
              </a:rPr>
              <a:t>Năng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tổng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sẽ</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hiệu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áp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toàn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đều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p>
        </p:txBody>
      </p:sp>
      <p:sp>
        <p:nvSpPr>
          <p:cNvPr id="7"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16</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7306140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260273" y="1066800"/>
            <a:ext cx="4883727" cy="5791200"/>
            <a:chOff x="4571999" y="1507684"/>
            <a:chExt cx="4572000" cy="5350316"/>
          </a:xfrm>
        </p:grpSpPr>
        <p:pic>
          <p:nvPicPr>
            <p:cNvPr id="4" name="Picture 3"/>
            <p:cNvPicPr>
              <a:picLocks noChangeAspect="1"/>
            </p:cNvPicPr>
            <p:nvPr/>
          </p:nvPicPr>
          <p:blipFill rotWithShape="1">
            <a:blip r:embed="rId2">
              <a:biLevel thresh="75000"/>
              <a:extLst>
                <a:ext uri="{28A0092B-C50C-407E-A947-70E740481C1C}">
                  <a14:useLocalDpi xmlns:a14="http://schemas.microsoft.com/office/drawing/2010/main" val="0"/>
                </a:ext>
              </a:extLst>
            </a:blip>
            <a:srcRect l="23206"/>
            <a:stretch/>
          </p:blipFill>
          <p:spPr>
            <a:xfrm>
              <a:off x="4696690" y="1507684"/>
              <a:ext cx="4447309" cy="5350316"/>
            </a:xfrm>
            <a:prstGeom prst="rect">
              <a:avLst/>
            </a:prstGeom>
          </p:spPr>
        </p:pic>
        <p:pic>
          <p:nvPicPr>
            <p:cNvPr id="5" name="Picture 4"/>
            <p:cNvPicPr>
              <a:picLocks noChangeAspect="1"/>
            </p:cNvPicPr>
            <p:nvPr/>
          </p:nvPicPr>
          <p:blipFill rotWithShape="1">
            <a:blip r:embed="rId2">
              <a:biLevel thresh="75000"/>
              <a:extLst>
                <a:ext uri="{28A0092B-C50C-407E-A947-70E740481C1C}">
                  <a14:useLocalDpi xmlns:a14="http://schemas.microsoft.com/office/drawing/2010/main" val="0"/>
                </a:ext>
              </a:extLst>
            </a:blip>
            <a:srcRect t="12994" r="77632" b="10099"/>
            <a:stretch/>
          </p:blipFill>
          <p:spPr>
            <a:xfrm>
              <a:off x="4571999" y="2202872"/>
              <a:ext cx="1295401" cy="4114801"/>
            </a:xfrm>
            <a:prstGeom prst="rect">
              <a:avLst/>
            </a:prstGeom>
          </p:spPr>
        </p:pic>
      </p:grpSp>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243143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tuyến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đường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ống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có</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endParaRPr lang="en-US" sz="2400" b="1" dirty="0" smtClean="0">
              <a:solidFill>
                <a:srgbClr val="0070C0"/>
              </a:solidFill>
              <a:latin typeface="Arial" pitchFamily="34" charset="0"/>
              <a:cs typeface="Arial" pitchFamily="34" charset="0"/>
            </a:endParaRPr>
          </a:p>
          <a:p>
            <a:pPr algn="just"/>
            <a:r>
              <a:rPr lang="en-US" sz="2400" b="1" dirty="0" err="1" smtClean="0">
                <a:solidFill>
                  <a:srgbClr val="009900"/>
                </a:solidFill>
                <a:latin typeface="Arial" pitchFamily="34" charset="0"/>
                <a:cs typeface="Arial" pitchFamily="34" charset="0"/>
              </a:rPr>
              <a:t>Ghép</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nối</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tiếp</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quạt</a:t>
            </a:r>
            <a:r>
              <a:rPr lang="en-US" sz="2400" b="1" dirty="0" smtClean="0">
                <a:solidFill>
                  <a:srgbClr val="009900"/>
                </a:solidFill>
                <a:latin typeface="Arial" pitchFamily="34" charset="0"/>
                <a:cs typeface="Arial" pitchFamily="34" charset="0"/>
              </a:rPr>
              <a:t>: </a:t>
            </a:r>
          </a:p>
          <a:p>
            <a:pPr marL="342900" indent="-342900" algn="just">
              <a:buFont typeface="Wingdings" pitchFamily="2" charset="2"/>
              <a:buChar char="§"/>
            </a:pPr>
            <a:r>
              <a:rPr lang="en-US" sz="2000" dirty="0" err="1">
                <a:latin typeface="Arial" pitchFamily="34" charset="0"/>
                <a:cs typeface="Arial" pitchFamily="34" charset="0"/>
              </a:rPr>
              <a:t>K</a:t>
            </a:r>
            <a:r>
              <a:rPr lang="en-US" sz="2000" dirty="0" err="1" smtClean="0">
                <a:latin typeface="Arial" pitchFamily="34" charset="0"/>
                <a:cs typeface="Arial" pitchFamily="34" charset="0"/>
              </a:rPr>
              <a:t>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áp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lực</a:t>
            </a:r>
            <a:r>
              <a:rPr lang="en-US" sz="2000" dirty="0" smtClean="0">
                <a:latin typeface="Arial" pitchFamily="34" charset="0"/>
                <a:cs typeface="Arial" pitchFamily="34" charset="0"/>
              </a:rPr>
              <a:t>; </a:t>
            </a:r>
          </a:p>
          <a:p>
            <a:pPr marL="342900" indent="-342900" algn="just">
              <a:buFont typeface="Wingdings" pitchFamily="2" charset="2"/>
              <a:buChar char="§"/>
            </a:pP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hiệu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quả</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đặc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tuyến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endParaRPr lang="en-US" sz="2000" dirty="0" smtClean="0">
              <a:latin typeface="Arial" pitchFamily="34" charset="0"/>
              <a:cs typeface="Arial" pitchFamily="34" charset="0"/>
            </a:endParaRPr>
          </a:p>
          <a:p>
            <a:pPr algn="just"/>
            <a:r>
              <a:rPr lang="en-US" sz="2000" dirty="0">
                <a:latin typeface="Arial" pitchFamily="34" charset="0"/>
                <a:cs typeface="Arial" pitchFamily="34" charset="0"/>
              </a:rPr>
              <a:t> </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mạng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ống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dốc</a:t>
            </a:r>
            <a:r>
              <a:rPr lang="en-US" sz="2000" dirty="0" smtClean="0">
                <a:latin typeface="Arial" pitchFamily="34" charset="0"/>
                <a:cs typeface="Arial" pitchFamily="34" charset="0"/>
              </a:rPr>
              <a:t>;  </a:t>
            </a:r>
          </a:p>
          <a:p>
            <a:pPr marL="342900" indent="-342900" algn="just">
              <a:buFont typeface="Wingdings" pitchFamily="2" charset="2"/>
              <a:buChar char="§"/>
            </a:pPr>
            <a:r>
              <a:rPr lang="en-US" sz="2000" dirty="0" err="1" smtClean="0">
                <a:latin typeface="Arial" pitchFamily="34" charset="0"/>
                <a:cs typeface="Arial" pitchFamily="34" charset="0"/>
              </a:rPr>
              <a:t>Lưu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lượng</a:t>
            </a:r>
            <a:r>
              <a:rPr lang="en-US" sz="2000" dirty="0" smtClean="0">
                <a:latin typeface="Arial" pitchFamily="34" charset="0"/>
                <a:cs typeface="Arial" pitchFamily="34" charset="0"/>
              </a:rPr>
              <a:t> qua </a:t>
            </a:r>
            <a:r>
              <a:rPr lang="en-US" sz="2000" dirty="0" err="1" smtClean="0">
                <a:latin typeface="Arial" pitchFamily="34" charset="0"/>
                <a:cs typeface="Arial" pitchFamily="34" charset="0"/>
              </a:rPr>
              <a:t>mỗi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quạt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sẽ</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lớn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lên</a:t>
            </a:r>
            <a:r>
              <a:rPr lang="en-US" sz="2000" dirty="0" smtClean="0">
                <a:latin typeface="Arial" pitchFamily="34" charset="0"/>
                <a:cs typeface="Arial" pitchFamily="34" charset="0"/>
              </a:rPr>
              <a:t> </a:t>
            </a:r>
          </a:p>
          <a:p>
            <a:pPr algn="just"/>
            <a:r>
              <a:rPr lang="en-US" sz="2000" dirty="0">
                <a:latin typeface="Arial" pitchFamily="34" charset="0"/>
                <a:cs typeface="Arial" pitchFamily="34" charset="0"/>
              </a:rPr>
              <a:t> </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áp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toàn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phần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sẽ</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cao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hơn</a:t>
            </a:r>
            <a:r>
              <a:rPr lang="en-US" sz="2400" dirty="0" smtClean="0">
                <a:latin typeface="Arial" pitchFamily="34" charset="0"/>
                <a:cs typeface="Arial" pitchFamily="34" charset="0"/>
              </a:rPr>
              <a:t>. </a:t>
            </a:r>
          </a:p>
        </p:txBody>
      </p:sp>
      <p:grpSp>
        <p:nvGrpSpPr>
          <p:cNvPr id="9" name="Group 8"/>
          <p:cNvGrpSpPr/>
          <p:nvPr/>
        </p:nvGrpSpPr>
        <p:grpSpPr>
          <a:xfrm>
            <a:off x="1524000" y="3124200"/>
            <a:ext cx="3013364" cy="1298384"/>
            <a:chOff x="782782" y="3244609"/>
            <a:chExt cx="3013364" cy="1298384"/>
          </a:xfrm>
        </p:grpSpPr>
        <p:sp>
          <p:nvSpPr>
            <p:cNvPr id="7" name="Rectangle 6"/>
            <p:cNvSpPr/>
            <p:nvPr/>
          </p:nvSpPr>
          <p:spPr>
            <a:xfrm>
              <a:off x="782782" y="3244609"/>
              <a:ext cx="2743200" cy="1015663"/>
            </a:xfrm>
            <a:prstGeom prst="rect">
              <a:avLst/>
            </a:prstGeom>
          </p:spPr>
          <p:txBody>
            <a:bodyPr wrap="square">
              <a:spAutoFit/>
            </a:bodyPr>
            <a:lstStyle/>
            <a:p>
              <a:pPr algn="just"/>
              <a:r>
                <a:rPr lang="en-US" sz="2000" dirty="0" err="1">
                  <a:solidFill>
                    <a:srgbClr val="0070C0"/>
                  </a:solidFill>
                  <a:latin typeface="Arial" pitchFamily="34" charset="0"/>
                  <a:cs typeface="Arial" pitchFamily="34" charset="0"/>
                </a:rPr>
                <a:t>Ống</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đẩy</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của</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quạt</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hút</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sẽ</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nối</a:t>
              </a:r>
              <a:r>
                <a:rPr lang="en-US" sz="2000" dirty="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trực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tiếp</a:t>
              </a:r>
              <a:r>
                <a:rPr lang="en-US" sz="2000" dirty="0" smtClean="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vào</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ống</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hút</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của</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quạt</a:t>
              </a:r>
              <a:r>
                <a:rPr lang="en-US" sz="2000" dirty="0">
                  <a:solidFill>
                    <a:srgbClr val="0070C0"/>
                  </a:solidFill>
                  <a:latin typeface="Arial" pitchFamily="34" charset="0"/>
                  <a:cs typeface="Arial" pitchFamily="34" charset="0"/>
                </a:rPr>
                <a:t> </a:t>
              </a:r>
              <a:r>
                <a:rPr lang="en-US" sz="2000" dirty="0" err="1">
                  <a:solidFill>
                    <a:srgbClr val="0070C0"/>
                  </a:solidFill>
                  <a:latin typeface="Arial" pitchFamily="34" charset="0"/>
                  <a:cs typeface="Arial" pitchFamily="34" charset="0"/>
                </a:rPr>
                <a:t>đẩy</a:t>
              </a:r>
              <a:r>
                <a:rPr lang="en-US" sz="2000" dirty="0">
                  <a:solidFill>
                    <a:srgbClr val="0070C0"/>
                  </a:solidFill>
                  <a:latin typeface="Arial" pitchFamily="34" charset="0"/>
                  <a:cs typeface="Arial" pitchFamily="34" charset="0"/>
                </a:rPr>
                <a:t>.</a:t>
              </a:r>
            </a:p>
          </p:txBody>
        </p:sp>
        <p:sp>
          <p:nvSpPr>
            <p:cNvPr id="8" name="Freeform 7"/>
            <p:cNvSpPr/>
            <p:nvPr/>
          </p:nvSpPr>
          <p:spPr>
            <a:xfrm>
              <a:off x="3255819" y="3995842"/>
              <a:ext cx="540327" cy="547151"/>
            </a:xfrm>
            <a:custGeom>
              <a:avLst/>
              <a:gdLst>
                <a:gd name="connsiteX0" fmla="*/ 0 w 540327"/>
                <a:gd name="connsiteY0" fmla="*/ 63540 h 547151"/>
                <a:gd name="connsiteX1" fmla="*/ 249382 w 540327"/>
                <a:gd name="connsiteY1" fmla="*/ 35831 h 547151"/>
                <a:gd name="connsiteX2" fmla="*/ 235527 w 540327"/>
                <a:gd name="connsiteY2" fmla="*/ 493031 h 547151"/>
                <a:gd name="connsiteX3" fmla="*/ 540327 w 540327"/>
                <a:gd name="connsiteY3" fmla="*/ 520740 h 547151"/>
              </a:gdLst>
              <a:ahLst/>
              <a:cxnLst>
                <a:cxn ang="0">
                  <a:pos x="connsiteX0" y="connsiteY0"/>
                </a:cxn>
                <a:cxn ang="0">
                  <a:pos x="connsiteX1" y="connsiteY1"/>
                </a:cxn>
                <a:cxn ang="0">
                  <a:pos x="connsiteX2" y="connsiteY2"/>
                </a:cxn>
                <a:cxn ang="0">
                  <a:pos x="connsiteX3" y="connsiteY3"/>
                </a:cxn>
              </a:cxnLst>
              <a:rect l="l" t="t" r="r" b="b"/>
              <a:pathLst>
                <a:path w="540327" h="547151">
                  <a:moveTo>
                    <a:pt x="0" y="63540"/>
                  </a:moveTo>
                  <a:cubicBezTo>
                    <a:pt x="105064" y="13894"/>
                    <a:pt x="210128" y="-35751"/>
                    <a:pt x="249382" y="35831"/>
                  </a:cubicBezTo>
                  <a:cubicBezTo>
                    <a:pt x="288637" y="107413"/>
                    <a:pt x="187036" y="412213"/>
                    <a:pt x="235527" y="493031"/>
                  </a:cubicBezTo>
                  <a:cubicBezTo>
                    <a:pt x="284018" y="573849"/>
                    <a:pt x="412172" y="547294"/>
                    <a:pt x="540327" y="520740"/>
                  </a:cubicBezTo>
                </a:path>
              </a:pathLst>
            </a:cu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17</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4634695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4800600" y="1618435"/>
            <a:ext cx="4343399" cy="5010965"/>
          </a:xfrm>
          <a:prstGeom prst="rect">
            <a:avLst/>
          </a:prstGeom>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3854" y="498765"/>
            <a:ext cx="9130145" cy="1938992"/>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Chọn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lắp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đặt</a:t>
            </a:r>
            <a:endParaRPr lang="en-US" sz="2400" b="1" dirty="0" smtClean="0">
              <a:solidFill>
                <a:srgbClr val="0070C0"/>
              </a:solidFill>
              <a:latin typeface="Arial" pitchFamily="34" charset="0"/>
              <a:cs typeface="Arial" pitchFamily="34" charset="0"/>
            </a:endParaRPr>
          </a:p>
          <a:p>
            <a:pPr algn="just"/>
            <a:r>
              <a:rPr lang="en-US" sz="2400" b="1" dirty="0" smtClean="0">
                <a:solidFill>
                  <a:srgbClr val="FF6600"/>
                </a:solidFill>
                <a:latin typeface="Arial" pitchFamily="34" charset="0"/>
                <a:cs typeface="Arial" pitchFamily="34" charset="0"/>
              </a:rPr>
              <a:t>Theo catalogue: </a:t>
            </a:r>
            <a:r>
              <a:rPr lang="en-US" sz="2400" dirty="0" err="1" smtClean="0">
                <a:latin typeface="Arial" pitchFamily="34" charset="0"/>
                <a:cs typeface="Arial" pitchFamily="34" charset="0"/>
              </a:rPr>
              <a:t>dựa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năng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áp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tĩnh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tra</a:t>
            </a:r>
            <a:r>
              <a:rPr lang="en-US" sz="2400" dirty="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liệu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hoặc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vòng</a:t>
            </a:r>
            <a:r>
              <a:rPr lang="en-US" sz="2400" dirty="0" smtClean="0">
                <a:latin typeface="Arial" pitchFamily="34" charset="0"/>
                <a:cs typeface="Arial" pitchFamily="34" charset="0"/>
              </a:rPr>
              <a:t> quay. </a:t>
            </a:r>
            <a:r>
              <a:rPr lang="en-US" sz="2400" dirty="0" err="1" smtClean="0">
                <a:latin typeface="Arial" pitchFamily="34" charset="0"/>
                <a:cs typeface="Arial" pitchFamily="34" charset="0"/>
              </a:rPr>
              <a:t>Cách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này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xác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định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chế</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làm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việc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quạt</a:t>
            </a:r>
            <a:r>
              <a:rPr lang="en-US" sz="2400" dirty="0" smtClean="0">
                <a:latin typeface="Arial" pitchFamily="34" charset="0"/>
                <a:cs typeface="Arial" pitchFamily="34" charset="0"/>
              </a:rPr>
              <a:t>.</a:t>
            </a:r>
            <a:r>
              <a:rPr lang="en-US" sz="2400" b="1" dirty="0" smtClean="0">
                <a:solidFill>
                  <a:srgbClr val="0070C0"/>
                </a:solidFill>
                <a:latin typeface="Arial" pitchFamily="34" charset="0"/>
                <a:cs typeface="Arial" pitchFamily="34" charset="0"/>
              </a:rPr>
              <a:t>  </a:t>
            </a:r>
          </a:p>
          <a:p>
            <a:pPr algn="just"/>
            <a:r>
              <a:rPr lang="en-US" sz="2400" b="1" dirty="0" smtClean="0">
                <a:solidFill>
                  <a:srgbClr val="009900"/>
                </a:solidFill>
                <a:latin typeface="Arial" pitchFamily="34" charset="0"/>
                <a:cs typeface="Arial" pitchFamily="34" charset="0"/>
              </a:rPr>
              <a:t>Theo </a:t>
            </a:r>
            <a:r>
              <a:rPr lang="en-US" sz="2400" b="1" dirty="0" err="1" smtClean="0">
                <a:solidFill>
                  <a:srgbClr val="009900"/>
                </a:solidFill>
                <a:latin typeface="Arial" pitchFamily="34" charset="0"/>
                <a:cs typeface="Arial" pitchFamily="34" charset="0"/>
              </a:rPr>
              <a:t>đặc</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tuyến</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tổng</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hợp</a:t>
            </a:r>
            <a:r>
              <a:rPr lang="en-US" sz="2400" b="1" dirty="0" smtClean="0">
                <a:solidFill>
                  <a:srgbClr val="009900"/>
                </a:solidFill>
                <a:latin typeface="Arial" pitchFamily="34" charset="0"/>
                <a:cs typeface="Arial" pitchFamily="34" charset="0"/>
              </a:rPr>
              <a:t>: </a:t>
            </a:r>
          </a:p>
        </p:txBody>
      </p:sp>
      <p:sp>
        <p:nvSpPr>
          <p:cNvPr id="5" name="Rectangle 4"/>
          <p:cNvSpPr/>
          <p:nvPr/>
        </p:nvSpPr>
        <p:spPr>
          <a:xfrm>
            <a:off x="0" y="2437757"/>
            <a:ext cx="4800600" cy="4154984"/>
          </a:xfrm>
          <a:prstGeom prst="rect">
            <a:avLst/>
          </a:prstGeom>
        </p:spPr>
        <p:txBody>
          <a:bodyPr wrap="square">
            <a:spAutoFit/>
          </a:bodyPr>
          <a:lstStyle/>
          <a:p>
            <a:pPr algn="just"/>
            <a:r>
              <a:rPr lang="en-US" sz="2400" dirty="0" err="1" smtClean="0">
                <a:latin typeface="Arial" pitchFamily="34" charset="0"/>
                <a:cs typeface="Arial" pitchFamily="34" charset="0"/>
              </a:rPr>
              <a:t>Dựa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cong</a:t>
            </a:r>
            <a:r>
              <a:rPr lang="en-US" sz="2400" dirty="0" smtClean="0">
                <a:latin typeface="Arial" pitchFamily="34" charset="0"/>
                <a:cs typeface="Arial" pitchFamily="34" charset="0"/>
              </a:rPr>
              <a:t> (H–Q) </a:t>
            </a:r>
            <a:r>
              <a:rPr lang="en-US" sz="2400" dirty="0" err="1" smtClean="0">
                <a:latin typeface="Arial" pitchFamily="34" charset="0"/>
                <a:cs typeface="Arial" pitchFamily="34" charset="0"/>
              </a:rPr>
              <a:t>ứng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vòng</a:t>
            </a:r>
            <a:r>
              <a:rPr lang="en-US" sz="2400" dirty="0" smtClean="0">
                <a:latin typeface="Arial" pitchFamily="34" charset="0"/>
                <a:cs typeface="Arial" pitchFamily="34" charset="0"/>
              </a:rPr>
              <a:t> quay </a:t>
            </a:r>
            <a:r>
              <a:rPr lang="en-US" sz="2400" dirty="0" err="1" smtClean="0">
                <a:latin typeface="Arial" pitchFamily="34" charset="0"/>
                <a:cs typeface="Arial" pitchFamily="34" charset="0"/>
              </a:rPr>
              <a:t>khác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nhau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cong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hiệu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nhau</a:t>
            </a:r>
            <a:r>
              <a:rPr lang="en-US" sz="2400" dirty="0" smtClean="0">
                <a:latin typeface="Arial" pitchFamily="34" charset="0"/>
                <a:cs typeface="Arial" pitchFamily="34" charset="0"/>
              </a:rPr>
              <a:t> (</a:t>
            </a:r>
            <a:r>
              <a:rPr lang="en-US" sz="2400" dirty="0" smtClean="0">
                <a:latin typeface="Arial" pitchFamily="34" charset="0"/>
                <a:cs typeface="Arial" pitchFamily="34" charset="0"/>
                <a:sym typeface="Symbol"/>
              </a:rPr>
              <a:t></a:t>
            </a:r>
            <a:r>
              <a:rPr lang="en-US" sz="2400" dirty="0" smtClean="0">
                <a:latin typeface="Arial" pitchFamily="34" charset="0"/>
                <a:cs typeface="Arial" pitchFamily="34" charset="0"/>
              </a:rPr>
              <a:t>–</a:t>
            </a:r>
            <a:r>
              <a:rPr lang="en-US" sz="2400" dirty="0">
                <a:latin typeface="Arial" pitchFamily="34" charset="0"/>
                <a:cs typeface="Arial" pitchFamily="34" charset="0"/>
              </a:rPr>
              <a:t>Q</a:t>
            </a:r>
            <a:r>
              <a:rPr lang="en-US" sz="2400" dirty="0" smtClean="0">
                <a:latin typeface="Arial" pitchFamily="34" charset="0"/>
                <a:cs typeface="Arial" pitchFamily="34" charset="0"/>
              </a:rPr>
              <a:t>).</a:t>
            </a:r>
          </a:p>
          <a:p>
            <a:pPr algn="just"/>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H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Q </a:t>
            </a:r>
            <a:r>
              <a:rPr lang="en-US" sz="2400" dirty="0" err="1" smtClean="0">
                <a:latin typeface="Arial" pitchFamily="34" charset="0"/>
                <a:cs typeface="Arial" pitchFamily="34" charset="0"/>
              </a:rPr>
              <a:t>cho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trước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dựa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đồ</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thị</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có</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nội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ra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vòng</a:t>
            </a:r>
            <a:r>
              <a:rPr lang="en-US" sz="2400" dirty="0" smtClean="0">
                <a:latin typeface="Arial" pitchFamily="34" charset="0"/>
                <a:cs typeface="Arial" pitchFamily="34" charset="0"/>
              </a:rPr>
              <a:t> quay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hiệu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suất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quạt</a:t>
            </a:r>
            <a:r>
              <a:rPr lang="en-US" sz="2400" dirty="0" smtClean="0">
                <a:latin typeface="Arial" pitchFamily="34" charset="0"/>
                <a:cs typeface="Arial" pitchFamily="34" charset="0"/>
              </a:rPr>
              <a:t>.</a:t>
            </a:r>
          </a:p>
          <a:p>
            <a:pPr algn="just"/>
            <a:r>
              <a:rPr lang="en-US" sz="2400" dirty="0" err="1" smtClean="0">
                <a:latin typeface="Arial" pitchFamily="34" charset="0"/>
                <a:cs typeface="Arial" pitchFamily="34" charset="0"/>
              </a:rPr>
              <a:t>Ví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dụ</a:t>
            </a:r>
            <a:r>
              <a:rPr lang="en-US" sz="2400" dirty="0" smtClean="0">
                <a:latin typeface="Arial" pitchFamily="34" charset="0"/>
                <a:cs typeface="Arial" pitchFamily="34" charset="0"/>
              </a:rPr>
              <a:t>: </a:t>
            </a:r>
          </a:p>
          <a:p>
            <a:pPr algn="just"/>
            <a:r>
              <a:rPr lang="en-US" sz="2400" dirty="0" smtClean="0">
                <a:latin typeface="Arial" pitchFamily="34" charset="0"/>
                <a:cs typeface="Arial" pitchFamily="34" charset="0"/>
              </a:rPr>
              <a:t>H</a:t>
            </a:r>
            <a:r>
              <a:rPr lang="en-US" sz="2400" baseline="-25000" dirty="0" smtClean="0">
                <a:latin typeface="Arial" pitchFamily="34" charset="0"/>
                <a:cs typeface="Arial" pitchFamily="34" charset="0"/>
              </a:rPr>
              <a:t>1</a:t>
            </a:r>
            <a:r>
              <a:rPr lang="en-US" sz="2400" dirty="0" smtClean="0">
                <a:latin typeface="Arial" pitchFamily="34" charset="0"/>
                <a:cs typeface="Arial" pitchFamily="34" charset="0"/>
              </a:rPr>
              <a:t>= 70 mmH</a:t>
            </a:r>
            <a:r>
              <a:rPr lang="en-US" sz="2400" baseline="-25000" dirty="0" smtClean="0">
                <a:latin typeface="Arial" pitchFamily="34" charset="0"/>
                <a:cs typeface="Arial" pitchFamily="34" charset="0"/>
              </a:rPr>
              <a:t>2</a:t>
            </a:r>
            <a:r>
              <a:rPr lang="en-US" sz="2400" dirty="0" smtClean="0">
                <a:latin typeface="Arial" pitchFamily="34" charset="0"/>
                <a:cs typeface="Arial" pitchFamily="34" charset="0"/>
              </a:rPr>
              <a:t>O, Q</a:t>
            </a:r>
            <a:r>
              <a:rPr lang="en-US" sz="2400" baseline="-25000" dirty="0" smtClean="0">
                <a:latin typeface="Arial" pitchFamily="34" charset="0"/>
                <a:cs typeface="Arial" pitchFamily="34" charset="0"/>
              </a:rPr>
              <a:t>1</a:t>
            </a:r>
            <a:r>
              <a:rPr lang="en-US" sz="2400" dirty="0" smtClean="0">
                <a:latin typeface="Arial" pitchFamily="34" charset="0"/>
                <a:cs typeface="Arial" pitchFamily="34" charset="0"/>
              </a:rPr>
              <a:t>= 7000 m</a:t>
            </a:r>
            <a:r>
              <a:rPr lang="en-US" sz="2400" baseline="30000" dirty="0" smtClean="0">
                <a:latin typeface="Arial" pitchFamily="34" charset="0"/>
                <a:cs typeface="Arial" pitchFamily="34" charset="0"/>
              </a:rPr>
              <a:t>3</a:t>
            </a:r>
            <a:r>
              <a:rPr lang="en-US" sz="2400" dirty="0" smtClean="0">
                <a:latin typeface="Arial" pitchFamily="34" charset="0"/>
                <a:cs typeface="Arial" pitchFamily="34" charset="0"/>
              </a:rPr>
              <a:t>/h </a:t>
            </a:r>
            <a:r>
              <a:rPr lang="en-US" sz="2400" dirty="0" smtClean="0">
                <a:latin typeface="Arial" pitchFamily="34" charset="0"/>
                <a:cs typeface="Arial" pitchFamily="34" charset="0"/>
                <a:sym typeface="Wingdings" pitchFamily="2" charset="2"/>
              </a:rPr>
              <a:t> </a:t>
            </a:r>
            <a:r>
              <a:rPr lang="en-US" sz="2400" dirty="0" smtClean="0">
                <a:latin typeface="Arial" pitchFamily="34" charset="0"/>
                <a:cs typeface="Arial" pitchFamily="34" charset="0"/>
              </a:rPr>
              <a:t>A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n = 1200 </a:t>
            </a:r>
            <a:r>
              <a:rPr lang="en-US" sz="2400" dirty="0" err="1" smtClean="0">
                <a:latin typeface="Arial" pitchFamily="34" charset="0"/>
                <a:cs typeface="Arial" pitchFamily="34" charset="0"/>
              </a:rPr>
              <a:t>vòng</a:t>
            </a:r>
            <a:r>
              <a:rPr lang="en-US" sz="2400" dirty="0" smtClean="0">
                <a:latin typeface="Arial" pitchFamily="34" charset="0"/>
                <a:cs typeface="Arial" pitchFamily="34" charset="0"/>
              </a:rPr>
              <a:t>/</a:t>
            </a:r>
            <a:r>
              <a:rPr lang="en-US" sz="2400" dirty="0" err="1" smtClean="0">
                <a:latin typeface="Arial" pitchFamily="34" charset="0"/>
                <a:cs typeface="Arial" pitchFamily="34" charset="0"/>
              </a:rPr>
              <a:t>ph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và</a:t>
            </a:r>
            <a:r>
              <a:rPr lang="en-US" sz="2400" dirty="0" smtClean="0">
                <a:latin typeface="Arial" pitchFamily="34" charset="0"/>
                <a:cs typeface="Arial" pitchFamily="34" charset="0"/>
              </a:rPr>
              <a:t> </a:t>
            </a:r>
            <a:br>
              <a:rPr lang="en-US" sz="2400" dirty="0" smtClean="0">
                <a:latin typeface="Arial" pitchFamily="34" charset="0"/>
                <a:cs typeface="Arial" pitchFamily="34" charset="0"/>
              </a:rPr>
            </a:br>
            <a:r>
              <a:rPr lang="en-US" sz="2400" dirty="0" smtClean="0">
                <a:latin typeface="Arial" pitchFamily="34" charset="0"/>
                <a:cs typeface="Arial" pitchFamily="34" charset="0"/>
                <a:sym typeface="Symbol"/>
              </a:rPr>
              <a:t> = 70%</a:t>
            </a:r>
            <a:r>
              <a:rPr lang="en-US" sz="2400" dirty="0" smtClean="0">
                <a:latin typeface="Arial" pitchFamily="34" charset="0"/>
                <a:cs typeface="Arial" pitchFamily="34" charset="0"/>
              </a:rPr>
              <a:t>            </a:t>
            </a:r>
            <a:endParaRPr lang="en-US" sz="2400" dirty="0"/>
          </a:p>
        </p:txBody>
      </p:sp>
      <p:sp>
        <p:nvSpPr>
          <p:cNvPr id="7"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18</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76822995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1446550"/>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Chọn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endParaRPr lang="en-US" sz="2400" b="1" dirty="0" smtClean="0">
              <a:solidFill>
                <a:srgbClr val="0070C0"/>
              </a:solidFill>
              <a:latin typeface="Arial" pitchFamily="34" charset="0"/>
              <a:cs typeface="Arial" pitchFamily="34" charset="0"/>
            </a:endParaRPr>
          </a:p>
          <a:p>
            <a:pPr algn="just"/>
            <a:r>
              <a:rPr lang="en-US" sz="2400" b="1" dirty="0" smtClean="0">
                <a:solidFill>
                  <a:srgbClr val="009900"/>
                </a:solidFill>
                <a:latin typeface="Arial" pitchFamily="34" charset="0"/>
                <a:cs typeface="Arial" pitchFamily="34" charset="0"/>
              </a:rPr>
              <a:t>Theo </a:t>
            </a:r>
            <a:r>
              <a:rPr lang="en-US" sz="2400" b="1" dirty="0" err="1" smtClean="0">
                <a:solidFill>
                  <a:srgbClr val="009900"/>
                </a:solidFill>
                <a:latin typeface="Arial" pitchFamily="34" charset="0"/>
                <a:cs typeface="Arial" pitchFamily="34" charset="0"/>
              </a:rPr>
              <a:t>đặc</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tuyến</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vô</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thứ</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nguyên</a:t>
            </a:r>
            <a:r>
              <a:rPr lang="en-US" sz="2400" b="1" dirty="0" smtClean="0">
                <a:solidFill>
                  <a:srgbClr val="009900"/>
                </a:solidFill>
                <a:latin typeface="Arial" pitchFamily="34" charset="0"/>
                <a:cs typeface="Arial" pitchFamily="34" charset="0"/>
              </a:rPr>
              <a:t>:</a:t>
            </a:r>
            <a:r>
              <a:rPr lang="en-US" sz="2400" dirty="0" smtClean="0">
                <a:latin typeface="Arial" pitchFamily="34" charset="0"/>
                <a:cs typeface="Arial" pitchFamily="34" charset="0"/>
              </a:rPr>
              <a:t>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xây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dựng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quạt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đồng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dạng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hình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học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gồm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cong</a:t>
            </a:r>
            <a:r>
              <a:rPr lang="en-US" sz="2000" dirty="0" smtClean="0">
                <a:latin typeface="Arial" pitchFamily="34" charset="0"/>
                <a:cs typeface="Arial" pitchFamily="34" charset="0"/>
              </a:rPr>
              <a:t> (H–C</a:t>
            </a:r>
            <a:r>
              <a:rPr lang="en-US" sz="2000" baseline="-25000" dirty="0" smtClean="0">
                <a:latin typeface="Arial" pitchFamily="34" charset="0"/>
                <a:cs typeface="Arial" pitchFamily="34" charset="0"/>
              </a:rPr>
              <a:t>2</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cong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hiệu</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smtClean="0">
                <a:latin typeface="Arial" pitchFamily="34" charset="0"/>
                <a:cs typeface="Arial" pitchFamily="34" charset="0"/>
                <a:sym typeface="Symbol"/>
              </a:rPr>
              <a:t></a:t>
            </a:r>
            <a:r>
              <a:rPr lang="en-US" sz="2000" dirty="0" smtClean="0">
                <a:latin typeface="Arial" pitchFamily="34" charset="0"/>
                <a:cs typeface="Arial" pitchFamily="34" charset="0"/>
              </a:rPr>
              <a:t>–</a:t>
            </a:r>
            <a:r>
              <a:rPr lang="en-US" sz="2000" dirty="0">
                <a:latin typeface="Arial" pitchFamily="34" charset="0"/>
                <a:cs typeface="Arial" pitchFamily="34" charset="0"/>
              </a:rPr>
              <a:t>C</a:t>
            </a:r>
            <a:r>
              <a:rPr lang="en-US" sz="2000" baseline="-25000" dirty="0">
                <a:latin typeface="Arial" pitchFamily="34" charset="0"/>
                <a:cs typeface="Arial" pitchFamily="34" charset="0"/>
              </a:rPr>
              <a:t>2</a:t>
            </a:r>
            <a:r>
              <a:rPr lang="en-US" sz="2000" dirty="0">
                <a:latin typeface="Arial" pitchFamily="34" charset="0"/>
                <a:cs typeface="Arial" pitchFamily="34" charset="0"/>
              </a:rPr>
              <a: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ứng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vận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tốc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đổi</a:t>
            </a:r>
            <a:r>
              <a:rPr lang="en-US" sz="2000" dirty="0" smtClean="0">
                <a:latin typeface="Arial" pitchFamily="34" charset="0"/>
                <a:cs typeface="Arial" pitchFamily="34" charset="0"/>
              </a:rPr>
              <a:t> (u = </a:t>
            </a:r>
            <a:r>
              <a:rPr lang="en-US" sz="2000" dirty="0" err="1" smtClean="0">
                <a:latin typeface="Arial" pitchFamily="34" charset="0"/>
                <a:cs typeface="Arial" pitchFamily="34" charset="0"/>
              </a:rPr>
              <a:t>const</a:t>
            </a:r>
            <a:r>
              <a:rPr lang="en-US" sz="2000" dirty="0" smtClean="0">
                <a:latin typeface="Arial" pitchFamily="34" charset="0"/>
                <a:cs typeface="Arial" pitchFamily="34" charset="0"/>
              </a:rPr>
              <a:t>).</a:t>
            </a:r>
            <a:r>
              <a:rPr lang="en-US" sz="2000" b="1" dirty="0" smtClean="0">
                <a:solidFill>
                  <a:srgbClr val="009900"/>
                </a:solidFill>
                <a:latin typeface="Arial" pitchFamily="34" charset="0"/>
                <a:cs typeface="Arial" pitchFamily="34" charset="0"/>
              </a:rPr>
              <a:t> </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4" y="2209800"/>
            <a:ext cx="5723713" cy="4648200"/>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156052909"/>
              </p:ext>
            </p:extLst>
          </p:nvPr>
        </p:nvGraphicFramePr>
        <p:xfrm>
          <a:off x="6857999" y="1945315"/>
          <a:ext cx="1237821" cy="1026485"/>
        </p:xfrm>
        <a:graphic>
          <a:graphicData uri="http://schemas.openxmlformats.org/presentationml/2006/ole">
            <mc:AlternateContent xmlns:mc="http://schemas.openxmlformats.org/markup-compatibility/2006">
              <mc:Choice xmlns:v="urn:schemas-microsoft-com:vml" Requires="v">
                <p:oleObj spid="_x0000_s8338" name="Equation" r:id="rId4" imgW="520560" imgH="431640" progId="Equation.3">
                  <p:embed/>
                </p:oleObj>
              </mc:Choice>
              <mc:Fallback>
                <p:oleObj name="Equation" r:id="rId4" imgW="520560" imgH="431640" progId="Equation.3">
                  <p:embed/>
                  <p:pic>
                    <p:nvPicPr>
                      <p:cNvPr id="0" name=""/>
                      <p:cNvPicPr/>
                      <p:nvPr/>
                    </p:nvPicPr>
                    <p:blipFill>
                      <a:blip r:embed="rId5"/>
                      <a:stretch>
                        <a:fillRect/>
                      </a:stretch>
                    </p:blipFill>
                    <p:spPr>
                      <a:xfrm>
                        <a:off x="6857999" y="1945315"/>
                        <a:ext cx="1237821" cy="1026485"/>
                      </a:xfrm>
                      <a:prstGeom prst="rect">
                        <a:avLst/>
                      </a:prstGeom>
                    </p:spPr>
                  </p:pic>
                </p:oleObj>
              </mc:Fallback>
            </mc:AlternateContent>
          </a:graphicData>
        </a:graphic>
      </p:graphicFrame>
      <p:sp>
        <p:nvSpPr>
          <p:cNvPr id="6" name="Rectangle 5"/>
          <p:cNvSpPr/>
          <p:nvPr/>
        </p:nvSpPr>
        <p:spPr>
          <a:xfrm>
            <a:off x="5737567" y="2962275"/>
            <a:ext cx="3406434" cy="2862322"/>
          </a:xfrm>
          <a:prstGeom prst="rect">
            <a:avLst/>
          </a:prstGeom>
        </p:spPr>
        <p:txBody>
          <a:bodyPr wrap="square">
            <a:spAutoFit/>
          </a:bodyPr>
          <a:lstStyle/>
          <a:p>
            <a:pPr marL="342900" indent="-342900" algn="just">
              <a:buFont typeface="Wingdings" pitchFamily="2" charset="2"/>
              <a:buChar char="§"/>
            </a:pPr>
            <a:r>
              <a:rPr lang="en-US" sz="2000" dirty="0" smtClean="0">
                <a:latin typeface="Arial" pitchFamily="34" charset="0"/>
                <a:cs typeface="Arial" pitchFamily="34" charset="0"/>
              </a:rPr>
              <a:t>F</a:t>
            </a:r>
            <a:r>
              <a:rPr lang="en-US" sz="2000" baseline="-25000" dirty="0" smtClean="0">
                <a:latin typeface="Arial" pitchFamily="34" charset="0"/>
                <a:cs typeface="Arial" pitchFamily="34" charset="0"/>
              </a:rPr>
              <a:t>2</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tiết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diện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quạt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được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từ</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bảng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cùng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trị</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số</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kính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ngoài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rotor, D</a:t>
            </a:r>
            <a:r>
              <a:rPr lang="en-US" sz="2000" baseline="-25000" dirty="0" smtClean="0">
                <a:latin typeface="Arial" pitchFamily="34" charset="0"/>
                <a:cs typeface="Arial" pitchFamily="34" charset="0"/>
              </a:rPr>
              <a:t>2</a:t>
            </a:r>
            <a:r>
              <a:rPr lang="en-US" sz="2000" dirty="0" smtClean="0">
                <a:latin typeface="Arial" pitchFamily="34" charset="0"/>
                <a:cs typeface="Arial" pitchFamily="34" charset="0"/>
              </a:rPr>
              <a:t>;</a:t>
            </a:r>
          </a:p>
          <a:p>
            <a:pPr marL="342900" indent="-342900" algn="just">
              <a:buFont typeface="Wingdings" pitchFamily="2" charset="2"/>
              <a:buChar char="§"/>
            </a:pPr>
            <a:r>
              <a:rPr lang="en-US" sz="2000" dirty="0" err="1" smtClean="0">
                <a:latin typeface="Arial" pitchFamily="34" charset="0"/>
                <a:cs typeface="Arial" pitchFamily="34" charset="0"/>
              </a:rPr>
              <a:t>Từ</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đại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lượng</a:t>
            </a:r>
            <a:r>
              <a:rPr lang="en-US" sz="2000" dirty="0" smtClean="0">
                <a:latin typeface="Arial" pitchFamily="34" charset="0"/>
                <a:cs typeface="Arial" pitchFamily="34" charset="0"/>
              </a:rPr>
              <a:t> C</a:t>
            </a:r>
            <a:r>
              <a:rPr lang="en-US" sz="2000" baseline="-25000" dirty="0" smtClean="0">
                <a:latin typeface="Arial" pitchFamily="34" charset="0"/>
                <a:cs typeface="Arial" pitchFamily="34" charset="0"/>
              </a:rPr>
              <a:t>2</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H </a:t>
            </a:r>
            <a:r>
              <a:rPr lang="en-US" sz="2000" dirty="0" err="1" smtClean="0">
                <a:latin typeface="Arial" pitchFamily="34" charset="0"/>
                <a:cs typeface="Arial" pitchFamily="34" charset="0"/>
              </a:rPr>
              <a:t>dóng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lên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tìm</a:t>
            </a:r>
            <a:r>
              <a:rPr lang="en-US" sz="2000" dirty="0" smtClean="0">
                <a:latin typeface="Arial" pitchFamily="34" charset="0"/>
                <a:cs typeface="Arial" pitchFamily="34" charset="0"/>
              </a:rPr>
              <a:t> </a:t>
            </a:r>
            <a:r>
              <a:rPr lang="en-US" sz="2000" dirty="0" smtClean="0">
                <a:latin typeface="Arial" pitchFamily="34" charset="0"/>
                <a:cs typeface="Arial" pitchFamily="34" charset="0"/>
                <a:sym typeface="Symbol"/>
              </a:rPr>
              <a:t>;</a:t>
            </a:r>
            <a:r>
              <a:rPr lang="en-US" sz="2000" baseline="-25000" dirty="0" smtClean="0">
                <a:sym typeface="Symbol"/>
              </a:rPr>
              <a:t> </a:t>
            </a:r>
            <a:endParaRPr lang="en-US" sz="2000" baseline="-25000" dirty="0">
              <a:sym typeface="Symbol"/>
            </a:endParaRPr>
          </a:p>
          <a:p>
            <a:pPr marL="342900" indent="-342900">
              <a:buFont typeface="Wingdings" pitchFamily="2" charset="2"/>
              <a:buChar char="§"/>
            </a:pPr>
            <a:r>
              <a:rPr lang="en-US" sz="2000" dirty="0" err="1" smtClean="0">
                <a:latin typeface="Arial" pitchFamily="34" charset="0"/>
                <a:cs typeface="Arial" pitchFamily="34" charset="0"/>
                <a:sym typeface="Symbol"/>
              </a:rPr>
              <a:t>Từ</a:t>
            </a:r>
            <a:r>
              <a:rPr lang="en-US" sz="2000" dirty="0" smtClean="0">
                <a:latin typeface="Arial" pitchFamily="34" charset="0"/>
                <a:cs typeface="Arial" pitchFamily="34" charset="0"/>
                <a:sym typeface="Symbol"/>
              </a:rPr>
              <a:t> </a:t>
            </a:r>
            <a:r>
              <a:rPr lang="en-US" sz="2000" dirty="0">
                <a:latin typeface="Arial" pitchFamily="34" charset="0"/>
                <a:cs typeface="Arial" pitchFamily="34" charset="0"/>
                <a:sym typeface="Symbol"/>
              </a:rPr>
              <a:t> </a:t>
            </a:r>
            <a:r>
              <a:rPr lang="en-US" sz="2000" dirty="0" err="1" smtClean="0">
                <a:latin typeface="Arial" pitchFamily="34" charset="0"/>
                <a:cs typeface="Arial" pitchFamily="34" charset="0"/>
                <a:sym typeface="Symbol"/>
              </a:rPr>
              <a:t>nội</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suy</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tìm</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được</a:t>
            </a:r>
            <a:r>
              <a:rPr lang="en-US" sz="2000" dirty="0" smtClean="0">
                <a:latin typeface="Arial" pitchFamily="34" charset="0"/>
                <a:cs typeface="Arial" pitchFamily="34" charset="0"/>
                <a:sym typeface="Symbol"/>
              </a:rPr>
              <a:t> u;</a:t>
            </a:r>
          </a:p>
          <a:p>
            <a:pPr marL="342900" indent="-342900">
              <a:buFont typeface="Wingdings" pitchFamily="2" charset="2"/>
              <a:buChar char="§"/>
            </a:pPr>
            <a:r>
              <a:rPr lang="en-US" sz="2000" dirty="0" err="1" smtClean="0">
                <a:latin typeface="Arial" pitchFamily="34" charset="0"/>
                <a:cs typeface="Arial" pitchFamily="34" charset="0"/>
                <a:sym typeface="Symbol"/>
              </a:rPr>
              <a:t>Xác</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định</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số</a:t>
            </a:r>
            <a:r>
              <a:rPr lang="en-US" sz="2000" dirty="0" smtClean="0">
                <a:latin typeface="Arial" pitchFamily="34" charset="0"/>
                <a:cs typeface="Arial" pitchFamily="34" charset="0"/>
                <a:sym typeface="Symbol"/>
              </a:rPr>
              <a:t> </a:t>
            </a:r>
            <a:r>
              <a:rPr lang="en-US" sz="2000" dirty="0" err="1" smtClean="0">
                <a:latin typeface="Arial" pitchFamily="34" charset="0"/>
                <a:cs typeface="Arial" pitchFamily="34" charset="0"/>
                <a:sym typeface="Symbol"/>
              </a:rPr>
              <a:t>vòng</a:t>
            </a:r>
            <a:r>
              <a:rPr lang="en-US" sz="2000" dirty="0" smtClean="0">
                <a:latin typeface="Arial" pitchFamily="34" charset="0"/>
                <a:cs typeface="Arial" pitchFamily="34" charset="0"/>
                <a:sym typeface="Symbol"/>
              </a:rPr>
              <a:t> quay n.</a:t>
            </a:r>
          </a:p>
          <a:p>
            <a:endParaRPr lang="en-US" sz="2000" dirty="0" smtClean="0">
              <a:latin typeface="Arial" pitchFamily="34" charset="0"/>
              <a:cs typeface="Arial" pitchFamily="34" charset="0"/>
              <a:sym typeface="Symbol"/>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2365252574"/>
              </p:ext>
            </p:extLst>
          </p:nvPr>
        </p:nvGraphicFramePr>
        <p:xfrm>
          <a:off x="6934200" y="5562600"/>
          <a:ext cx="1371600" cy="1035976"/>
        </p:xfrm>
        <a:graphic>
          <a:graphicData uri="http://schemas.openxmlformats.org/presentationml/2006/ole">
            <mc:AlternateContent xmlns:mc="http://schemas.openxmlformats.org/markup-compatibility/2006">
              <mc:Choice xmlns:v="urn:schemas-microsoft-com:vml" Requires="v">
                <p:oleObj spid="_x0000_s8339" name="Equation" r:id="rId6" imgW="571320" imgH="431640" progId="Equation.3">
                  <p:embed/>
                </p:oleObj>
              </mc:Choice>
              <mc:Fallback>
                <p:oleObj name="Equation" r:id="rId6" imgW="571320" imgH="431640" progId="Equation.3">
                  <p:embed/>
                  <p:pic>
                    <p:nvPicPr>
                      <p:cNvPr id="0" name="Object 4"/>
                      <p:cNvPicPr>
                        <a:picLocks noChangeAspect="1" noChangeArrowheads="1"/>
                      </p:cNvPicPr>
                      <p:nvPr/>
                    </p:nvPicPr>
                    <p:blipFill>
                      <a:blip r:embed="rId7"/>
                      <a:srcRect/>
                      <a:stretch>
                        <a:fillRect/>
                      </a:stretch>
                    </p:blipFill>
                    <p:spPr bwMode="auto">
                      <a:xfrm>
                        <a:off x="6934200" y="5562600"/>
                        <a:ext cx="1371600" cy="1035976"/>
                      </a:xfrm>
                      <a:prstGeom prst="rect">
                        <a:avLst/>
                      </a:prstGeom>
                      <a:noFill/>
                      <a:ln>
                        <a:noFill/>
                      </a:ln>
                    </p:spPr>
                  </p:pic>
                </p:oleObj>
              </mc:Fallback>
            </mc:AlternateContent>
          </a:graphicData>
        </a:graphic>
      </p:graphicFrame>
      <p:sp>
        <p:nvSpPr>
          <p:cNvPr id="9"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19</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7209755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533400"/>
            <a:ext cx="9130145" cy="6047809"/>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Khái</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niệm</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thông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số</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cơ</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bản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và</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phân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loại</a:t>
            </a:r>
            <a:r>
              <a:rPr lang="en-US" sz="2400" b="1" dirty="0" smtClean="0">
                <a:solidFill>
                  <a:srgbClr val="FF0066"/>
                </a:solidFill>
                <a:latin typeface="Arial" pitchFamily="34" charset="0"/>
                <a:cs typeface="Arial" pitchFamily="34" charset="0"/>
              </a:rPr>
              <a:t>:</a:t>
            </a:r>
          </a:p>
          <a:p>
            <a:pPr algn="just">
              <a:spcBef>
                <a:spcPts val="600"/>
              </a:spcBef>
            </a:pPr>
            <a:r>
              <a:rPr lang="vi-VN" sz="2000" dirty="0"/>
              <a:t>Quạt là thiết bị dùng để vận chuyển và phân phối không </a:t>
            </a:r>
            <a:r>
              <a:rPr lang="vi-VN" sz="2000" dirty="0" smtClean="0"/>
              <a:t>khí.</a:t>
            </a:r>
            <a:endParaRPr lang="en-US" sz="2000" dirty="0" smtClean="0"/>
          </a:p>
          <a:p>
            <a:pPr algn="just"/>
            <a:r>
              <a:rPr lang="vi-VN" sz="2000" dirty="0" smtClean="0"/>
              <a:t>Mỗi </a:t>
            </a:r>
            <a:r>
              <a:rPr lang="vi-VN" sz="2000" dirty="0"/>
              <a:t>quạt đều được đặc trưng bởi 2 </a:t>
            </a:r>
            <a:r>
              <a:rPr lang="vi-VN" sz="2000" dirty="0" smtClean="0">
                <a:latin typeface="Arial" pitchFamily="34" charset="0"/>
                <a:cs typeface="Arial" pitchFamily="34" charset="0"/>
              </a:rPr>
              <a:t>th</a:t>
            </a:r>
            <a:r>
              <a:rPr lang="en-US" sz="2000" dirty="0" smtClean="0">
                <a:latin typeface="Arial" pitchFamily="34" charset="0"/>
                <a:cs typeface="Arial" pitchFamily="34" charset="0"/>
              </a:rPr>
              <a:t>ô</a:t>
            </a:r>
            <a:r>
              <a:rPr lang="vi-VN" sz="2000" dirty="0" smtClean="0">
                <a:latin typeface="Arial" pitchFamily="34" charset="0"/>
                <a:cs typeface="Arial" pitchFamily="34" charset="0"/>
              </a:rPr>
              <a:t>ng </a:t>
            </a:r>
            <a:r>
              <a:rPr lang="vi-VN" sz="2000" dirty="0"/>
              <a:t>số cơ bản sau:</a:t>
            </a:r>
          </a:p>
          <a:p>
            <a:pPr marL="800100" lvl="1" indent="-342900">
              <a:buFont typeface="Wingdings" pitchFamily="2" charset="2"/>
              <a:buChar char="§"/>
            </a:pPr>
            <a:r>
              <a:rPr lang="vi-VN" sz="2000" dirty="0"/>
              <a:t>Lưu lượng gió, V, </a:t>
            </a:r>
            <a:r>
              <a:rPr lang="vi-VN" sz="2000" dirty="0" smtClean="0"/>
              <a:t>m</a:t>
            </a:r>
            <a:r>
              <a:rPr lang="vi-VN" sz="2000" baseline="30000" dirty="0" smtClean="0"/>
              <a:t>3</a:t>
            </a:r>
            <a:r>
              <a:rPr lang="vi-VN" sz="2000" dirty="0" smtClean="0"/>
              <a:t>/s</a:t>
            </a:r>
            <a:r>
              <a:rPr lang="en-US" sz="2000" dirty="0" smtClean="0"/>
              <a:t> </a:t>
            </a:r>
            <a:r>
              <a:rPr lang="en-US" sz="2000" dirty="0" err="1" smtClean="0">
                <a:cs typeface="Arial" pitchFamily="34" charset="0"/>
              </a:rPr>
              <a:t>hoặc</a:t>
            </a:r>
            <a:r>
              <a:rPr lang="vi-VN" sz="2000" dirty="0" smtClean="0">
                <a:cs typeface="Arial" pitchFamily="34" charset="0"/>
              </a:rPr>
              <a:t> </a:t>
            </a:r>
            <a:r>
              <a:rPr lang="vi-VN" sz="2000" dirty="0" smtClean="0"/>
              <a:t>m</a:t>
            </a:r>
            <a:r>
              <a:rPr lang="vi-VN" sz="2000" baseline="30000" dirty="0" smtClean="0"/>
              <a:t>3</a:t>
            </a:r>
            <a:r>
              <a:rPr lang="vi-VN" sz="2000" dirty="0" smtClean="0"/>
              <a:t>/h </a:t>
            </a:r>
            <a:endParaRPr lang="vi-VN" sz="2000" dirty="0"/>
          </a:p>
          <a:p>
            <a:pPr marL="800100" lvl="1" indent="-342900">
              <a:buFont typeface="Wingdings" pitchFamily="2" charset="2"/>
              <a:buChar char="§"/>
            </a:pPr>
            <a:r>
              <a:rPr lang="vi-VN" sz="2000" dirty="0"/>
              <a:t>Cột áp </a:t>
            </a:r>
            <a:r>
              <a:rPr lang="vi-VN" sz="2000" dirty="0" smtClean="0"/>
              <a:t>H</a:t>
            </a:r>
            <a:r>
              <a:rPr lang="en-US" sz="2000" baseline="-25000" dirty="0" smtClean="0">
                <a:latin typeface="Arial" pitchFamily="34" charset="0"/>
                <a:cs typeface="Arial" pitchFamily="34" charset="0"/>
              </a:rPr>
              <a:t>q</a:t>
            </a:r>
            <a:r>
              <a:rPr lang="vi-VN" sz="2000" dirty="0" smtClean="0"/>
              <a:t>, </a:t>
            </a:r>
            <a:r>
              <a:rPr lang="vi-VN" sz="2000" dirty="0"/>
              <a:t>Pa hoặc mmH</a:t>
            </a:r>
            <a:r>
              <a:rPr lang="vi-VN" sz="2000" baseline="-25000" dirty="0"/>
              <a:t>2</a:t>
            </a:r>
            <a:r>
              <a:rPr lang="vi-VN" sz="2000" dirty="0"/>
              <a:t>O</a:t>
            </a:r>
          </a:p>
          <a:p>
            <a:pPr algn="just">
              <a:spcBef>
                <a:spcPts val="600"/>
              </a:spcBef>
              <a:spcAft>
                <a:spcPts val="600"/>
              </a:spcAft>
            </a:pPr>
            <a:r>
              <a:rPr lang="en-US" sz="2400" b="1" dirty="0" err="1" smtClean="0">
                <a:solidFill>
                  <a:srgbClr val="FF0066"/>
                </a:solidFill>
                <a:latin typeface="Arial" pitchFamily="34" charset="0"/>
                <a:cs typeface="Arial" pitchFamily="34" charset="0"/>
              </a:rPr>
              <a:t>Phân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loại</a:t>
            </a:r>
            <a:r>
              <a:rPr lang="en-US" sz="2400" b="1" dirty="0" smtClean="0">
                <a:solidFill>
                  <a:srgbClr val="FF0066"/>
                </a:solidFill>
                <a:latin typeface="Arial" pitchFamily="34" charset="0"/>
                <a:cs typeface="Arial" pitchFamily="34" charset="0"/>
              </a:rPr>
              <a:t>:</a:t>
            </a:r>
            <a:r>
              <a:rPr lang="vi-VN" sz="2400" b="1" dirty="0" smtClean="0">
                <a:solidFill>
                  <a:srgbClr val="FF0066"/>
                </a:solidFill>
                <a:latin typeface="Arial" pitchFamily="34" charset="0"/>
                <a:cs typeface="Arial" pitchFamily="34" charset="0"/>
              </a:rPr>
              <a:t>			</a:t>
            </a:r>
            <a:endParaRPr lang="en-US" sz="2400" b="1" dirty="0" smtClean="0">
              <a:solidFill>
                <a:srgbClr val="FF0066"/>
              </a:solidFill>
              <a:latin typeface="Arial" pitchFamily="34" charset="0"/>
              <a:cs typeface="Arial" pitchFamily="34" charset="0"/>
            </a:endParaRPr>
          </a:p>
          <a:p>
            <a:pPr marL="342900" indent="-342900">
              <a:buFont typeface="Wingdings" pitchFamily="2" charset="2"/>
              <a:buChar char="v"/>
            </a:pPr>
            <a:r>
              <a:rPr lang="vi-VN" sz="2000" b="1" dirty="0" smtClean="0">
                <a:solidFill>
                  <a:srgbClr val="009900"/>
                </a:solidFill>
              </a:rPr>
              <a:t>Theo </a:t>
            </a:r>
            <a:r>
              <a:rPr lang="vi-VN" sz="2000" b="1" dirty="0">
                <a:solidFill>
                  <a:srgbClr val="009900"/>
                </a:solidFill>
              </a:rPr>
              <a:t>đặc tính khí động</a:t>
            </a:r>
          </a:p>
          <a:p>
            <a:pPr algn="just">
              <a:spcBef>
                <a:spcPts val="600"/>
              </a:spcBef>
              <a:spcAft>
                <a:spcPts val="600"/>
              </a:spcAft>
            </a:pPr>
            <a:r>
              <a:rPr lang="vi-VN" sz="2000" dirty="0">
                <a:latin typeface="Arial" pitchFamily="34" charset="0"/>
                <a:cs typeface="Arial" pitchFamily="34" charset="0"/>
              </a:rPr>
              <a:t>+ </a:t>
            </a:r>
            <a:r>
              <a:rPr lang="vi-VN" sz="2000" b="1" dirty="0">
                <a:latin typeface="Arial" pitchFamily="34" charset="0"/>
                <a:cs typeface="Arial" pitchFamily="34" charset="0"/>
              </a:rPr>
              <a:t>Hướng </a:t>
            </a:r>
            <a:r>
              <a:rPr lang="vi-VN" sz="2000" b="1" dirty="0" smtClean="0">
                <a:latin typeface="Arial" pitchFamily="34" charset="0"/>
                <a:cs typeface="Arial" pitchFamily="34" charset="0"/>
              </a:rPr>
              <a:t>trục</a:t>
            </a:r>
            <a:r>
              <a:rPr lang="vi-VN" sz="2000" dirty="0" smtClean="0">
                <a:latin typeface="Arial" pitchFamily="34" charset="0"/>
                <a:cs typeface="Arial" pitchFamily="34" charset="0"/>
              </a:rPr>
              <a:t>: </a:t>
            </a:r>
            <a:r>
              <a:rPr lang="en-US" sz="2000" dirty="0">
                <a:latin typeface="Arial" pitchFamily="34" charset="0"/>
                <a:cs typeface="Arial" pitchFamily="34" charset="0"/>
              </a:rPr>
              <a:t>k</a:t>
            </a:r>
            <a:r>
              <a:rPr lang="vi-VN" sz="2000" dirty="0" smtClean="0">
                <a:latin typeface="Arial" pitchFamily="34" charset="0"/>
                <a:cs typeface="Arial" pitchFamily="34" charset="0"/>
              </a:rPr>
              <a:t>hông </a:t>
            </a:r>
            <a:r>
              <a:rPr lang="vi-VN" sz="2000" dirty="0">
                <a:latin typeface="Arial" pitchFamily="34" charset="0"/>
                <a:cs typeface="Arial" pitchFamily="34" charset="0"/>
              </a:rPr>
              <a:t>khí vào và ra đi dọc theo trục. Gọn nhẹ có </a:t>
            </a:r>
            <a:r>
              <a:rPr lang="vi-VN" sz="2000" dirty="0" smtClean="0">
                <a:latin typeface="Arial" pitchFamily="34" charset="0"/>
                <a:cs typeface="Arial" pitchFamily="34" charset="0"/>
              </a:rPr>
              <a:t>t</a:t>
            </a:r>
            <a:r>
              <a:rPr lang="en-US" sz="2000" dirty="0" smtClean="0">
                <a:latin typeface="Arial" pitchFamily="34" charset="0"/>
                <a:cs typeface="Arial" pitchFamily="34" charset="0"/>
              </a:rPr>
              <a:t>h</a:t>
            </a:r>
            <a:r>
              <a:rPr lang="vi-VN" sz="2000" dirty="0" smtClean="0">
                <a:latin typeface="Arial" pitchFamily="34" charset="0"/>
                <a:cs typeface="Arial" pitchFamily="34" charset="0"/>
              </a:rPr>
              <a:t>ể </a:t>
            </a:r>
            <a:r>
              <a:rPr lang="vi-VN" sz="2000" dirty="0">
                <a:latin typeface="Arial" pitchFamily="34" charset="0"/>
                <a:cs typeface="Arial" pitchFamily="34" charset="0"/>
              </a:rPr>
              <a:t>cho lưu lượng lớn với áp suất bé. Thường dùng trong hệ thống không có </a:t>
            </a:r>
            <a:r>
              <a:rPr lang="en-US" sz="2000" dirty="0" smtClean="0">
                <a:latin typeface="Arial" pitchFamily="34" charset="0"/>
                <a:cs typeface="Arial" pitchFamily="34" charset="0"/>
              </a:rPr>
              <a:t>ố</a:t>
            </a:r>
            <a:r>
              <a:rPr lang="vi-VN" sz="2000" dirty="0" smtClean="0">
                <a:latin typeface="Arial" pitchFamily="34" charset="0"/>
                <a:cs typeface="Arial" pitchFamily="34" charset="0"/>
              </a:rPr>
              <a:t>ng </a:t>
            </a:r>
            <a:r>
              <a:rPr lang="vi-VN" sz="2000" dirty="0">
                <a:latin typeface="Arial" pitchFamily="34" charset="0"/>
                <a:cs typeface="Arial" pitchFamily="34" charset="0"/>
              </a:rPr>
              <a:t>gió hoặc ống </a:t>
            </a:r>
            <a:r>
              <a:rPr lang="vi-VN" sz="2000" dirty="0" smtClean="0">
                <a:latin typeface="Arial" pitchFamily="34" charset="0"/>
                <a:cs typeface="Arial" pitchFamily="34" charset="0"/>
              </a:rPr>
              <a:t>ngắn</a:t>
            </a:r>
            <a:r>
              <a:rPr lang="en-US" sz="2000" dirty="0" smtClean="0">
                <a:latin typeface="Arial" pitchFamily="34" charset="0"/>
                <a:cs typeface="Arial" pitchFamily="34" charset="0"/>
              </a:rPr>
              <a:t>.</a:t>
            </a:r>
            <a:endParaRPr lang="vi-VN" sz="2000" dirty="0">
              <a:latin typeface="Arial" pitchFamily="34" charset="0"/>
              <a:cs typeface="Arial" pitchFamily="34" charset="0"/>
            </a:endParaRPr>
          </a:p>
          <a:p>
            <a:pPr algn="just"/>
            <a:r>
              <a:rPr lang="vi-VN" sz="2000" dirty="0">
                <a:latin typeface="Arial" pitchFamily="34" charset="0"/>
                <a:cs typeface="Arial" pitchFamily="34" charset="0"/>
              </a:rPr>
              <a:t>+ </a:t>
            </a:r>
            <a:r>
              <a:rPr lang="vi-VN" sz="2000" b="1" dirty="0">
                <a:latin typeface="Arial" pitchFamily="34" charset="0"/>
                <a:cs typeface="Arial" pitchFamily="34" charset="0"/>
              </a:rPr>
              <a:t>Ly </a:t>
            </a:r>
            <a:r>
              <a:rPr lang="vi-VN" sz="2000" b="1" dirty="0" smtClean="0">
                <a:latin typeface="Arial" pitchFamily="34" charset="0"/>
                <a:cs typeface="Arial" pitchFamily="34" charset="0"/>
              </a:rPr>
              <a:t>tâm</a:t>
            </a:r>
            <a:r>
              <a:rPr lang="vi-VN" sz="2000" dirty="0" smtClean="0">
                <a:latin typeface="Arial" pitchFamily="34" charset="0"/>
                <a:cs typeface="Arial" pitchFamily="34" charset="0"/>
              </a:rPr>
              <a:t>: </a:t>
            </a:r>
            <a:r>
              <a:rPr lang="en-US" sz="2000" dirty="0" err="1" smtClean="0">
                <a:latin typeface="Arial" pitchFamily="34" charset="0"/>
                <a:cs typeface="Arial" pitchFamily="34" charset="0"/>
              </a:rPr>
              <a:t>không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đ</a:t>
            </a:r>
            <a:r>
              <a:rPr lang="vi-VN" sz="2000" dirty="0" smtClean="0">
                <a:latin typeface="Arial" pitchFamily="34" charset="0"/>
                <a:cs typeface="Arial" pitchFamily="34" charset="0"/>
              </a:rPr>
              <a:t>i </a:t>
            </a:r>
            <a:r>
              <a:rPr lang="vi-VN" sz="2000" dirty="0">
                <a:latin typeface="Arial" pitchFamily="34" charset="0"/>
                <a:cs typeface="Arial" pitchFamily="34" charset="0"/>
              </a:rPr>
              <a:t>vào theo hướng trục quay đi ra vuông góc trục quay, cột áp tạo ra do ly tâm. Vì vậy cần có ống dẫn gió mới tạo áp suất lớn. Nó có thể tạo nên luồng gió có áp suất lớn. </a:t>
            </a:r>
          </a:p>
          <a:p>
            <a:pPr algn="just">
              <a:spcBef>
                <a:spcPts val="600"/>
              </a:spcBef>
              <a:spcAft>
                <a:spcPts val="600"/>
              </a:spcAft>
              <a:buFont typeface="Wingdings" pitchFamily="2" charset="2"/>
              <a:buChar char="v"/>
            </a:pPr>
            <a:r>
              <a:rPr lang="vi-VN" sz="2000" b="1" dirty="0" smtClean="0">
                <a:solidFill>
                  <a:srgbClr val="FF6600"/>
                </a:solidFill>
                <a:latin typeface="Arial" pitchFamily="34" charset="0"/>
                <a:cs typeface="Arial" pitchFamily="34" charset="0"/>
              </a:rPr>
              <a:t>Theo </a:t>
            </a:r>
            <a:r>
              <a:rPr lang="vi-VN" sz="2000" b="1" dirty="0">
                <a:solidFill>
                  <a:srgbClr val="FF6600"/>
                </a:solidFill>
                <a:latin typeface="Arial" pitchFamily="34" charset="0"/>
                <a:cs typeface="Arial" pitchFamily="34" charset="0"/>
              </a:rPr>
              <a:t>cột áp</a:t>
            </a:r>
            <a:r>
              <a:rPr lang="vi-VN" sz="2000" dirty="0" smtClean="0">
                <a:latin typeface="Arial" pitchFamily="34" charset="0"/>
                <a:cs typeface="Arial" pitchFamily="34" charset="0"/>
              </a:rPr>
              <a:t>:</a:t>
            </a:r>
            <a:r>
              <a:rPr lang="en-US" sz="2000" dirty="0" smtClean="0">
                <a:latin typeface="Arial" pitchFamily="34" charset="0"/>
                <a:cs typeface="Arial" pitchFamily="34" charset="0"/>
              </a:rPr>
              <a:t> q</a:t>
            </a:r>
            <a:r>
              <a:rPr lang="vi-VN" sz="2000" dirty="0" smtClean="0">
                <a:latin typeface="Arial" pitchFamily="34" charset="0"/>
                <a:cs typeface="Arial" pitchFamily="34" charset="0"/>
              </a:rPr>
              <a:t>uạt </a:t>
            </a:r>
            <a:r>
              <a:rPr lang="vi-VN" sz="2000" dirty="0">
                <a:latin typeface="Arial" pitchFamily="34" charset="0"/>
                <a:cs typeface="Arial" pitchFamily="34" charset="0"/>
              </a:rPr>
              <a:t>hạ áp </a:t>
            </a:r>
            <a:r>
              <a:rPr lang="en-US" sz="2000" dirty="0" smtClean="0">
                <a:latin typeface="Arial" pitchFamily="34" charset="0"/>
                <a:cs typeface="Arial" pitchFamily="34" charset="0"/>
              </a:rPr>
              <a:t>(</a:t>
            </a:r>
            <a:r>
              <a:rPr lang="vi-VN" sz="2000" dirty="0">
                <a:latin typeface="Arial" pitchFamily="34" charset="0"/>
                <a:cs typeface="Arial" pitchFamily="34" charset="0"/>
              </a:rPr>
              <a:t>h</a:t>
            </a:r>
            <a:r>
              <a:rPr lang="vi-VN" sz="2000" baseline="-25000" dirty="0">
                <a:latin typeface="Arial" pitchFamily="34" charset="0"/>
                <a:cs typeface="Arial" pitchFamily="34" charset="0"/>
              </a:rPr>
              <a:t>F </a:t>
            </a:r>
            <a:r>
              <a:rPr lang="vi-VN" sz="2000" dirty="0" smtClean="0">
                <a:latin typeface="Arial" pitchFamily="34" charset="0"/>
                <a:cs typeface="Arial" pitchFamily="34" charset="0"/>
              </a:rPr>
              <a:t>&lt;1000 Pa</a:t>
            </a:r>
            <a:r>
              <a:rPr lang="en-US" sz="2000" dirty="0" smtClean="0">
                <a:latin typeface="Arial" pitchFamily="34" charset="0"/>
                <a:cs typeface="Arial" pitchFamily="34" charset="0"/>
              </a:rPr>
              <a:t>),</a:t>
            </a:r>
            <a:r>
              <a:rPr lang="vi-VN" sz="2000" dirty="0" smtClean="0">
                <a:latin typeface="Arial" pitchFamily="34" charset="0"/>
                <a:cs typeface="Arial" pitchFamily="34" charset="0"/>
              </a:rPr>
              <a:t> </a:t>
            </a:r>
            <a:r>
              <a:rPr lang="en-US" sz="2000" dirty="0" smtClean="0">
                <a:latin typeface="Arial" pitchFamily="34" charset="0"/>
                <a:cs typeface="Arial" pitchFamily="34" charset="0"/>
              </a:rPr>
              <a:t>q</a:t>
            </a:r>
            <a:r>
              <a:rPr lang="vi-VN" sz="2000" dirty="0" smtClean="0">
                <a:latin typeface="Arial" pitchFamily="34" charset="0"/>
                <a:cs typeface="Arial" pitchFamily="34" charset="0"/>
              </a:rPr>
              <a:t>uạt </a:t>
            </a:r>
            <a:r>
              <a:rPr lang="vi-VN" sz="2000" dirty="0">
                <a:latin typeface="Arial" pitchFamily="34" charset="0"/>
                <a:cs typeface="Arial" pitchFamily="34" charset="0"/>
              </a:rPr>
              <a:t>trung áp </a:t>
            </a:r>
            <a:r>
              <a:rPr lang="en-US" sz="2000" dirty="0" smtClean="0">
                <a:latin typeface="Arial" pitchFamily="34" charset="0"/>
                <a:cs typeface="Arial" pitchFamily="34" charset="0"/>
              </a:rPr>
              <a:t>(</a:t>
            </a:r>
            <a:r>
              <a:rPr lang="vi-VN" sz="2000" dirty="0" smtClean="0">
                <a:latin typeface="Arial" pitchFamily="34" charset="0"/>
                <a:cs typeface="Arial" pitchFamily="34" charset="0"/>
              </a:rPr>
              <a:t>1000 </a:t>
            </a:r>
            <a:r>
              <a:rPr lang="en-US" sz="2000" dirty="0" smtClean="0">
                <a:latin typeface="Arial" pitchFamily="34" charset="0"/>
                <a:cs typeface="Arial" pitchFamily="34" charset="0"/>
              </a:rPr>
              <a:t>P</a:t>
            </a:r>
            <a:r>
              <a:rPr lang="vi-VN" sz="2000" dirty="0" smtClean="0">
                <a:latin typeface="Arial" pitchFamily="34" charset="0"/>
                <a:cs typeface="Arial" pitchFamily="34" charset="0"/>
              </a:rPr>
              <a:t>a&lt; h</a:t>
            </a:r>
            <a:r>
              <a:rPr lang="vi-VN" sz="2000" baseline="-25000" dirty="0" smtClean="0">
                <a:latin typeface="Arial" pitchFamily="34" charset="0"/>
                <a:cs typeface="Arial" pitchFamily="34" charset="0"/>
              </a:rPr>
              <a:t>F</a:t>
            </a:r>
            <a:r>
              <a:rPr lang="en-US" sz="2000" dirty="0" smtClean="0">
                <a:latin typeface="Arial" pitchFamily="34" charset="0"/>
                <a:cs typeface="Arial" pitchFamily="34" charset="0"/>
              </a:rPr>
              <a:t> </a:t>
            </a:r>
            <a:r>
              <a:rPr lang="vi-VN" sz="2000" dirty="0" smtClean="0">
                <a:latin typeface="Arial" pitchFamily="34" charset="0"/>
                <a:cs typeface="Arial" pitchFamily="34" charset="0"/>
              </a:rPr>
              <a:t>&lt; 3000</a:t>
            </a:r>
            <a:r>
              <a:rPr lang="en-US" sz="2000" dirty="0" smtClean="0">
                <a:latin typeface="Arial" pitchFamily="34" charset="0"/>
                <a:cs typeface="Arial" pitchFamily="34" charset="0"/>
              </a:rPr>
              <a:t> </a:t>
            </a:r>
            <a:r>
              <a:rPr lang="vi-VN" sz="2000" dirty="0" smtClean="0">
                <a:latin typeface="Arial" pitchFamily="34" charset="0"/>
                <a:cs typeface="Arial" pitchFamily="34" charset="0"/>
              </a:rPr>
              <a:t>Pa</a:t>
            </a:r>
            <a:r>
              <a:rPr lang="en-US" sz="2000" dirty="0" smtClean="0">
                <a:latin typeface="Arial" pitchFamily="34" charset="0"/>
                <a:cs typeface="Arial" pitchFamily="34" charset="0"/>
              </a:rPr>
              <a:t>), q</a:t>
            </a:r>
            <a:r>
              <a:rPr lang="vi-VN" sz="2000" dirty="0" smtClean="0">
                <a:latin typeface="Arial" pitchFamily="34" charset="0"/>
                <a:cs typeface="Arial" pitchFamily="34" charset="0"/>
              </a:rPr>
              <a:t>uạt </a:t>
            </a:r>
            <a:r>
              <a:rPr lang="vi-VN" sz="2000" dirty="0">
                <a:latin typeface="Arial" pitchFamily="34" charset="0"/>
                <a:cs typeface="Arial" pitchFamily="34" charset="0"/>
              </a:rPr>
              <a:t>cao áp </a:t>
            </a:r>
            <a:r>
              <a:rPr lang="en-US" sz="2000" dirty="0" smtClean="0">
                <a:latin typeface="Arial" pitchFamily="34" charset="0"/>
                <a:cs typeface="Arial" pitchFamily="34" charset="0"/>
              </a:rPr>
              <a:t>(</a:t>
            </a:r>
            <a:r>
              <a:rPr lang="vi-VN" sz="2000" dirty="0">
                <a:latin typeface="Arial" pitchFamily="34" charset="0"/>
                <a:cs typeface="Arial" pitchFamily="34" charset="0"/>
              </a:rPr>
              <a:t>h</a:t>
            </a:r>
            <a:r>
              <a:rPr lang="vi-VN" sz="2000" baseline="-25000" dirty="0">
                <a:latin typeface="Arial" pitchFamily="34" charset="0"/>
                <a:cs typeface="Arial" pitchFamily="34" charset="0"/>
              </a:rPr>
              <a:t>F</a:t>
            </a:r>
            <a:r>
              <a:rPr lang="vi-VN" sz="2000" dirty="0" smtClean="0">
                <a:latin typeface="Arial" pitchFamily="34" charset="0"/>
                <a:cs typeface="Arial" pitchFamily="34" charset="0"/>
              </a:rPr>
              <a:t> </a:t>
            </a:r>
            <a:r>
              <a:rPr lang="vi-VN" sz="2000" dirty="0">
                <a:latin typeface="Arial" pitchFamily="34" charset="0"/>
                <a:cs typeface="Arial" pitchFamily="34" charset="0"/>
              </a:rPr>
              <a:t>&gt; 3000 </a:t>
            </a:r>
            <a:r>
              <a:rPr lang="vi-VN" sz="2000" dirty="0" smtClean="0">
                <a:latin typeface="Arial" pitchFamily="34" charset="0"/>
                <a:cs typeface="Arial" pitchFamily="34" charset="0"/>
              </a:rPr>
              <a:t>Pa</a:t>
            </a:r>
            <a:r>
              <a:rPr lang="en-US" sz="2000" dirty="0" smtClean="0">
                <a:latin typeface="Arial" pitchFamily="34" charset="0"/>
                <a:cs typeface="Arial" pitchFamily="34" charset="0"/>
              </a:rPr>
              <a:t>)</a:t>
            </a:r>
            <a:endParaRPr lang="vi-VN" sz="2000" dirty="0">
              <a:latin typeface="Arial" pitchFamily="34" charset="0"/>
              <a:cs typeface="Arial" pitchFamily="34" charset="0"/>
            </a:endParaRPr>
          </a:p>
          <a:p>
            <a:pPr marL="342900" indent="-342900">
              <a:buFont typeface="Wingdings" pitchFamily="2" charset="2"/>
              <a:buChar char="v"/>
            </a:pPr>
            <a:r>
              <a:rPr lang="vi-VN" sz="2000" b="1" dirty="0" smtClean="0">
                <a:solidFill>
                  <a:srgbClr val="0070C0"/>
                </a:solidFill>
                <a:latin typeface="Arial" pitchFamily="34" charset="0"/>
                <a:cs typeface="Arial" pitchFamily="34" charset="0"/>
              </a:rPr>
              <a:t>Theo </a:t>
            </a:r>
            <a:r>
              <a:rPr lang="vi-VN" sz="2000" b="1" dirty="0">
                <a:solidFill>
                  <a:srgbClr val="0070C0"/>
                </a:solidFill>
                <a:latin typeface="Arial" pitchFamily="34" charset="0"/>
                <a:cs typeface="Arial" pitchFamily="34" charset="0"/>
              </a:rPr>
              <a:t>công </a:t>
            </a:r>
            <a:r>
              <a:rPr lang="vi-VN" sz="2000" b="1" dirty="0" smtClean="0">
                <a:solidFill>
                  <a:srgbClr val="0070C0"/>
                </a:solidFill>
                <a:latin typeface="Arial" pitchFamily="34" charset="0"/>
                <a:cs typeface="Arial" pitchFamily="34" charset="0"/>
              </a:rPr>
              <a:t>dụng</a:t>
            </a:r>
            <a:r>
              <a:rPr lang="en-US" sz="2000" dirty="0" smtClean="0">
                <a:latin typeface="Arial" pitchFamily="34" charset="0"/>
                <a:cs typeface="Arial" pitchFamily="34" charset="0"/>
              </a:rPr>
              <a:t>: q</a:t>
            </a:r>
            <a:r>
              <a:rPr lang="vi-VN" sz="2000" dirty="0" smtClean="0">
                <a:latin typeface="Arial" pitchFamily="34" charset="0"/>
                <a:cs typeface="Arial" pitchFamily="34" charset="0"/>
              </a:rPr>
              <a:t>uạt gió</a:t>
            </a:r>
            <a:r>
              <a:rPr lang="en-US" sz="2000" dirty="0" smtClean="0">
                <a:latin typeface="Arial" pitchFamily="34" charset="0"/>
                <a:cs typeface="Arial" pitchFamily="34" charset="0"/>
              </a:rPr>
              <a:t>, q</a:t>
            </a:r>
            <a:r>
              <a:rPr lang="vi-VN" sz="2000" dirty="0" smtClean="0">
                <a:latin typeface="Arial" pitchFamily="34" charset="0"/>
                <a:cs typeface="Arial" pitchFamily="34" charset="0"/>
              </a:rPr>
              <a:t>uạt khói</a:t>
            </a:r>
            <a:r>
              <a:rPr lang="en-US" sz="2000" dirty="0" smtClean="0">
                <a:latin typeface="Arial" pitchFamily="34" charset="0"/>
                <a:cs typeface="Arial" pitchFamily="34" charset="0"/>
              </a:rPr>
              <a:t>, q</a:t>
            </a:r>
            <a:r>
              <a:rPr lang="vi-VN" sz="2000" dirty="0" smtClean="0">
                <a:latin typeface="Arial" pitchFamily="34" charset="0"/>
                <a:cs typeface="Arial" pitchFamily="34" charset="0"/>
              </a:rPr>
              <a:t>uạt bụi</a:t>
            </a:r>
            <a:r>
              <a:rPr lang="en-US" sz="2000" dirty="0" smtClean="0">
                <a:latin typeface="Arial" pitchFamily="34" charset="0"/>
                <a:cs typeface="Arial" pitchFamily="34" charset="0"/>
              </a:rPr>
              <a:t>, q</a:t>
            </a:r>
            <a:r>
              <a:rPr lang="vi-VN" sz="2000" dirty="0" smtClean="0">
                <a:latin typeface="Arial" pitchFamily="34" charset="0"/>
                <a:cs typeface="Arial" pitchFamily="34" charset="0"/>
              </a:rPr>
              <a:t>uạt </a:t>
            </a:r>
            <a:r>
              <a:rPr lang="vi-VN" sz="2000" dirty="0">
                <a:latin typeface="Arial" pitchFamily="34" charset="0"/>
                <a:cs typeface="Arial" pitchFamily="34" charset="0"/>
              </a:rPr>
              <a:t>thông hơi</a:t>
            </a:r>
          </a:p>
          <a:p>
            <a:pPr algn="just"/>
            <a:endParaRPr lang="en-US" sz="2400" b="1" dirty="0">
              <a:solidFill>
                <a:srgbClr val="FF0066"/>
              </a:solidFill>
              <a:latin typeface="Arial" pitchFamily="34" charset="0"/>
              <a:cs typeface="Arial" pitchFamily="34" charset="0"/>
            </a:endParaRPr>
          </a:p>
        </p:txBody>
      </p:sp>
      <p:sp>
        <p:nvSpPr>
          <p:cNvPr id="5"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2</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3854" y="498765"/>
            <a:ext cx="9130145"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Lắp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r>
              <a:rPr lang="en-US" sz="2400" b="1" dirty="0" smtClean="0">
                <a:solidFill>
                  <a:srgbClr val="0070C0"/>
                </a:solidFill>
                <a:latin typeface="Arial" pitchFamily="34" charset="0"/>
                <a:cs typeface="Arial" pitchFamily="34" charset="0"/>
              </a:rPr>
              <a:t> </a:t>
            </a:r>
          </a:p>
        </p:txBody>
      </p:sp>
      <p:sp>
        <p:nvSpPr>
          <p:cNvPr id="2" name="Rectangle 1"/>
          <p:cNvSpPr/>
          <p:nvPr/>
        </p:nvSpPr>
        <p:spPr>
          <a:xfrm>
            <a:off x="13855" y="879765"/>
            <a:ext cx="9130146" cy="1323439"/>
          </a:xfrm>
          <a:prstGeom prst="rect">
            <a:avLst/>
          </a:prstGeom>
        </p:spPr>
        <p:txBody>
          <a:bodyPr wrap="square">
            <a:spAutoFit/>
          </a:bodyPr>
          <a:lstStyle/>
          <a:p>
            <a:pPr marL="342900" indent="-342900">
              <a:buFont typeface="Wingdings" pitchFamily="2" charset="2"/>
              <a:buChar char="v"/>
            </a:pPr>
            <a:r>
              <a:rPr lang="en-US" sz="2000" b="1" dirty="0" err="1" smtClean="0">
                <a:solidFill>
                  <a:srgbClr val="FF6600"/>
                </a:solidFill>
                <a:latin typeface="Arial" pitchFamily="34" charset="0"/>
                <a:cs typeface="Arial" pitchFamily="34" charset="0"/>
              </a:rPr>
              <a:t>Lắp</a:t>
            </a:r>
            <a:r>
              <a:rPr lang="en-US" sz="2000" b="1" dirty="0" smtClean="0">
                <a:solidFill>
                  <a:srgbClr val="FF6600"/>
                </a:solidFill>
                <a:latin typeface="Arial" pitchFamily="34" charset="0"/>
                <a:cs typeface="Arial" pitchFamily="34" charset="0"/>
              </a:rPr>
              <a:t> </a:t>
            </a:r>
            <a:r>
              <a:rPr lang="en-US" sz="2000" b="1" dirty="0" err="1">
                <a:solidFill>
                  <a:srgbClr val="FF6600"/>
                </a:solidFill>
                <a:latin typeface="Arial" pitchFamily="34" charset="0"/>
                <a:cs typeface="Arial" pitchFamily="34" charset="0"/>
              </a:rPr>
              <a:t>trực</a:t>
            </a:r>
            <a:r>
              <a:rPr lang="en-US" sz="2000" b="1" dirty="0">
                <a:solidFill>
                  <a:srgbClr val="FF6600"/>
                </a:solidFill>
                <a:latin typeface="Arial" pitchFamily="34" charset="0"/>
                <a:cs typeface="Arial" pitchFamily="34" charset="0"/>
              </a:rPr>
              <a:t> </a:t>
            </a:r>
            <a:r>
              <a:rPr lang="en-US" sz="2000" b="1" dirty="0" err="1">
                <a:solidFill>
                  <a:srgbClr val="FF6600"/>
                </a:solidFill>
                <a:latin typeface="Arial" pitchFamily="34" charset="0"/>
                <a:cs typeface="Arial" pitchFamily="34" charset="0"/>
              </a:rPr>
              <a:t>tiếp</a:t>
            </a:r>
            <a:r>
              <a:rPr lang="en-US" sz="2000" b="1" dirty="0">
                <a:solidFill>
                  <a:srgbClr val="FF6600"/>
                </a:solidFill>
                <a:latin typeface="Arial" pitchFamily="34" charset="0"/>
                <a:cs typeface="Arial" pitchFamily="34" charset="0"/>
              </a:rPr>
              <a:t> </a:t>
            </a:r>
            <a:r>
              <a:rPr lang="en-US" sz="2000" b="1" dirty="0" smtClean="0">
                <a:solidFill>
                  <a:srgbClr val="FF6600"/>
                </a:solidFill>
                <a:latin typeface="Arial" pitchFamily="34" charset="0"/>
                <a:cs typeface="Arial" pitchFamily="34" charset="0"/>
              </a:rPr>
              <a:t>rotor </a:t>
            </a:r>
            <a:r>
              <a:rPr lang="en-US" sz="2000" b="1" dirty="0" err="1" smtClean="0">
                <a:solidFill>
                  <a:srgbClr val="FF6600"/>
                </a:solidFill>
                <a:latin typeface="Arial" pitchFamily="34" charset="0"/>
                <a:cs typeface="Arial" pitchFamily="34" charset="0"/>
              </a:rPr>
              <a:t>lên</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trục</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động</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cơ</a:t>
            </a:r>
            <a:r>
              <a:rPr lang="en-US" sz="2000" b="1" dirty="0" smtClean="0">
                <a:solidFill>
                  <a:srgbClr val="FF6600"/>
                </a:solidFill>
                <a:latin typeface="Arial" pitchFamily="34" charset="0"/>
                <a:cs typeface="Arial" pitchFamily="34" charset="0"/>
              </a:rPr>
              <a:t>:</a:t>
            </a:r>
          </a:p>
          <a:p>
            <a:pPr marL="800100" lvl="1" indent="-342900">
              <a:buFont typeface="Arial" pitchFamily="34" charset="0"/>
              <a:buChar char="•"/>
            </a:pPr>
            <a:r>
              <a:rPr lang="en-US" sz="2000" dirty="0" err="1">
                <a:latin typeface="Arial" pitchFamily="34" charset="0"/>
                <a:cs typeface="Arial" pitchFamily="34" charset="0"/>
              </a:rPr>
              <a:t>Quạt</a:t>
            </a:r>
            <a:r>
              <a:rPr lang="en-US" sz="2000" dirty="0">
                <a:latin typeface="Arial" pitchFamily="34" charset="0"/>
                <a:cs typeface="Arial" pitchFamily="34" charset="0"/>
              </a:rPr>
              <a:t> </a:t>
            </a:r>
            <a:r>
              <a:rPr lang="en-US" sz="2000" dirty="0" err="1">
                <a:latin typeface="Arial" pitchFamily="34" charset="0"/>
                <a:cs typeface="Arial" pitchFamily="34" charset="0"/>
              </a:rPr>
              <a:t>có</a:t>
            </a:r>
            <a:r>
              <a:rPr lang="en-US" sz="2000" dirty="0">
                <a:latin typeface="Arial" pitchFamily="34" charset="0"/>
                <a:cs typeface="Arial" pitchFamily="34" charset="0"/>
              </a:rPr>
              <a:t> </a:t>
            </a:r>
            <a:r>
              <a:rPr lang="en-US" sz="2000" dirty="0" err="1">
                <a:latin typeface="Arial" pitchFamily="34" charset="0"/>
                <a:cs typeface="Arial" pitchFamily="34" charset="0"/>
              </a:rPr>
              <a:t>năng</a:t>
            </a:r>
            <a:r>
              <a:rPr lang="en-US" sz="2000" dirty="0">
                <a:latin typeface="Arial" pitchFamily="34" charset="0"/>
                <a:cs typeface="Arial" pitchFamily="34" charset="0"/>
              </a:rPr>
              <a:t> </a:t>
            </a:r>
            <a:r>
              <a:rPr lang="en-US" sz="2000" dirty="0" err="1">
                <a:latin typeface="Arial" pitchFamily="34" charset="0"/>
                <a:cs typeface="Arial" pitchFamily="34" charset="0"/>
              </a:rPr>
              <a:t>suất</a:t>
            </a:r>
            <a:r>
              <a:rPr lang="en-US" sz="2000" dirty="0">
                <a:latin typeface="Arial" pitchFamily="34" charset="0"/>
                <a:cs typeface="Arial" pitchFamily="34" charset="0"/>
              </a:rPr>
              <a:t> </a:t>
            </a:r>
            <a:r>
              <a:rPr lang="en-US" sz="2000" dirty="0" err="1" smtClean="0">
                <a:latin typeface="Arial" pitchFamily="34" charset="0"/>
                <a:cs typeface="Arial" pitchFamily="34" charset="0"/>
              </a:rPr>
              <a:t>nhỏ</a:t>
            </a:r>
            <a:r>
              <a:rPr lang="en-US" sz="2000" dirty="0" smtClean="0">
                <a:latin typeface="Arial" pitchFamily="34" charset="0"/>
                <a:cs typeface="Arial" pitchFamily="34" charset="0"/>
              </a:rPr>
              <a:t>;</a:t>
            </a:r>
          </a:p>
          <a:p>
            <a:pPr marL="800100" lvl="1" indent="-342900">
              <a:buFont typeface="Arial" pitchFamily="34" charset="0"/>
              <a:buChar char="•"/>
            </a:pPr>
            <a:r>
              <a:rPr lang="en-US" sz="2000" dirty="0" err="1" smtClean="0">
                <a:latin typeface="Arial" pitchFamily="34" charset="0"/>
                <a:cs typeface="Arial" pitchFamily="34" charset="0"/>
              </a:rPr>
              <a:t>Vững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chắc</a:t>
            </a:r>
            <a:r>
              <a:rPr lang="en-US" sz="2000" dirty="0" smtClean="0">
                <a:latin typeface="Arial" pitchFamily="34" charset="0"/>
                <a:cs typeface="Arial" pitchFamily="34" charset="0"/>
              </a:rPr>
              <a:t>, an </a:t>
            </a:r>
            <a:r>
              <a:rPr lang="en-US" sz="2000" dirty="0" err="1" smtClean="0">
                <a:latin typeface="Arial" pitchFamily="34" charset="0"/>
                <a:cs typeface="Arial" pitchFamily="34" charset="0"/>
              </a:rPr>
              <a:t>toàn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ít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gây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ồn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và</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kinh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tế</a:t>
            </a:r>
            <a:r>
              <a:rPr lang="en-US" sz="2000" dirty="0" smtClean="0">
                <a:latin typeface="Arial" pitchFamily="34" charset="0"/>
                <a:cs typeface="Arial" pitchFamily="34" charset="0"/>
              </a:rPr>
              <a:t>.</a:t>
            </a:r>
            <a:endParaRPr lang="en-US" sz="2000" dirty="0">
              <a:latin typeface="Arial" pitchFamily="34" charset="0"/>
              <a:cs typeface="Arial" pitchFamily="34" charset="0"/>
            </a:endParaRPr>
          </a:p>
          <a:p>
            <a:pPr marL="342900" indent="-342900">
              <a:buFont typeface="Wingdings" pitchFamily="2" charset="2"/>
              <a:buChar char="v"/>
            </a:pPr>
            <a:r>
              <a:rPr lang="en-US" sz="2000" b="1" dirty="0" err="1" smtClean="0">
                <a:solidFill>
                  <a:srgbClr val="FF6600"/>
                </a:solidFill>
                <a:latin typeface="Arial" pitchFamily="34" charset="0"/>
                <a:cs typeface="Arial" pitchFamily="34" charset="0"/>
              </a:rPr>
              <a:t>Lắp</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riêng</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rẽ</a:t>
            </a:r>
            <a:r>
              <a:rPr lang="en-US" sz="2000" b="1" dirty="0" smtClean="0">
                <a:solidFill>
                  <a:srgbClr val="FF6600"/>
                </a:solidFill>
                <a:latin typeface="Arial" pitchFamily="34" charset="0"/>
                <a:cs typeface="Arial" pitchFamily="34" charset="0"/>
              </a:rPr>
              <a:t> rotor </a:t>
            </a:r>
            <a:r>
              <a:rPr lang="en-US" sz="2000" b="1" dirty="0" err="1" smtClean="0">
                <a:solidFill>
                  <a:srgbClr val="FF6600"/>
                </a:solidFill>
                <a:latin typeface="Arial" pitchFamily="34" charset="0"/>
                <a:cs typeface="Arial" pitchFamily="34" charset="0"/>
              </a:rPr>
              <a:t>với</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trục</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động</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cơ</a:t>
            </a:r>
            <a:r>
              <a:rPr lang="en-US" sz="2000" b="1" dirty="0" smtClean="0">
                <a:solidFill>
                  <a:srgbClr val="FF6600"/>
                </a:solidFill>
                <a:latin typeface="Arial" pitchFamily="34" charset="0"/>
                <a:cs typeface="Arial" pitchFamily="34" charset="0"/>
              </a:rPr>
              <a:t>: </a:t>
            </a:r>
            <a:r>
              <a:rPr lang="en-US" sz="2000" dirty="0" err="1" smtClean="0">
                <a:latin typeface="Arial" pitchFamily="34" charset="0"/>
                <a:cs typeface="Arial" pitchFamily="34" charset="0"/>
              </a:rPr>
              <a:t>đối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với</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quạt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có</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lớn</a:t>
            </a:r>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291" y="2161639"/>
            <a:ext cx="6231709" cy="4696361"/>
          </a:xfrm>
          <a:prstGeom prst="rect">
            <a:avLst/>
          </a:prstGeom>
        </p:spPr>
      </p:pic>
      <p:sp>
        <p:nvSpPr>
          <p:cNvPr id="6" name="Rectangle 5"/>
          <p:cNvSpPr/>
          <p:nvPr/>
        </p:nvSpPr>
        <p:spPr>
          <a:xfrm>
            <a:off x="0" y="2362200"/>
            <a:ext cx="3034145" cy="1138773"/>
          </a:xfrm>
          <a:prstGeom prst="rect">
            <a:avLst/>
          </a:prstGeom>
          <a:noFill/>
        </p:spPr>
        <p:txBody>
          <a:bodyPr wrap="square">
            <a:spAutoFit/>
          </a:bodyPr>
          <a:lstStyle/>
          <a:p>
            <a:pPr algn="just"/>
            <a:r>
              <a:rPr lang="en-US" sz="2000" dirty="0" err="1" smtClean="0">
                <a:solidFill>
                  <a:srgbClr val="0070C0"/>
                </a:solidFill>
                <a:latin typeface="Arial" pitchFamily="34" charset="0"/>
                <a:cs typeface="Arial" pitchFamily="34" charset="0"/>
              </a:rPr>
              <a:t>Trục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của</a:t>
            </a:r>
            <a:r>
              <a:rPr lang="en-US" sz="2000" dirty="0" smtClean="0">
                <a:solidFill>
                  <a:srgbClr val="0070C0"/>
                </a:solidFill>
                <a:latin typeface="Arial" pitchFamily="34" charset="0"/>
                <a:cs typeface="Arial" pitchFamily="34" charset="0"/>
              </a:rPr>
              <a:t> rotor </a:t>
            </a:r>
            <a:r>
              <a:rPr lang="en-US" sz="2000" dirty="0" err="1" smtClean="0">
                <a:solidFill>
                  <a:srgbClr val="0070C0"/>
                </a:solidFill>
                <a:latin typeface="Arial" pitchFamily="34" charset="0"/>
                <a:cs typeface="Arial" pitchFamily="34" charset="0"/>
              </a:rPr>
              <a:t>được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nối</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với</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trục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của</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động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cơ</a:t>
            </a:r>
            <a:r>
              <a:rPr lang="en-US" sz="2000" dirty="0" smtClean="0">
                <a:solidFill>
                  <a:srgbClr val="0070C0"/>
                </a:solidFill>
                <a:latin typeface="Arial" pitchFamily="34" charset="0"/>
                <a:cs typeface="Arial" pitchFamily="34" charset="0"/>
              </a:rPr>
              <a:t> qua </a:t>
            </a:r>
            <a:r>
              <a:rPr lang="en-US" sz="2000" dirty="0" err="1" smtClean="0">
                <a:solidFill>
                  <a:srgbClr val="0070C0"/>
                </a:solidFill>
                <a:latin typeface="Arial" pitchFamily="34" charset="0"/>
                <a:cs typeface="Arial" pitchFamily="34" charset="0"/>
              </a:rPr>
              <a:t>khớp</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đàn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hồi</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a,b,c</a:t>
            </a:r>
            <a:r>
              <a:rPr lang="en-US" sz="2000" dirty="0" smtClean="0">
                <a:solidFill>
                  <a:srgbClr val="0070C0"/>
                </a:solidFill>
                <a:latin typeface="Arial" pitchFamily="34" charset="0"/>
                <a:cs typeface="Arial" pitchFamily="34" charset="0"/>
              </a:rPr>
              <a:t>) </a:t>
            </a:r>
            <a:r>
              <a:rPr lang="en-US" sz="2800" dirty="0" smtClean="0">
                <a:solidFill>
                  <a:srgbClr val="0070C0"/>
                </a:solidFill>
                <a:latin typeface="Arial" pitchFamily="34" charset="0"/>
                <a:cs typeface="Arial" pitchFamily="34" charset="0"/>
                <a:sym typeface="Wingdings"/>
              </a:rPr>
              <a:t></a:t>
            </a:r>
            <a:endParaRPr lang="en-US" sz="2800" dirty="0">
              <a:solidFill>
                <a:srgbClr val="0070C0"/>
              </a:solidFill>
            </a:endParaRPr>
          </a:p>
        </p:txBody>
      </p:sp>
      <p:sp>
        <p:nvSpPr>
          <p:cNvPr id="8" name="Rectangle 7"/>
          <p:cNvSpPr/>
          <p:nvPr/>
        </p:nvSpPr>
        <p:spPr>
          <a:xfrm>
            <a:off x="0" y="4800600"/>
            <a:ext cx="3124200" cy="1446550"/>
          </a:xfrm>
          <a:prstGeom prst="rect">
            <a:avLst/>
          </a:prstGeom>
          <a:noFill/>
        </p:spPr>
        <p:txBody>
          <a:bodyPr wrap="square">
            <a:spAutoFit/>
          </a:bodyPr>
          <a:lstStyle/>
          <a:p>
            <a:pPr algn="just"/>
            <a:r>
              <a:rPr lang="en-US" sz="2000" dirty="0" err="1" smtClean="0">
                <a:solidFill>
                  <a:srgbClr val="0070C0"/>
                </a:solidFill>
                <a:latin typeface="Arial" pitchFamily="34" charset="0"/>
                <a:cs typeface="Arial" pitchFamily="34" charset="0"/>
              </a:rPr>
              <a:t>Khi</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quạt</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hút</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cả</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hai</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phía</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hoặc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trục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của</a:t>
            </a:r>
            <a:r>
              <a:rPr lang="en-US" sz="2000" dirty="0" smtClean="0">
                <a:solidFill>
                  <a:srgbClr val="0070C0"/>
                </a:solidFill>
                <a:latin typeface="Arial" pitchFamily="34" charset="0"/>
                <a:cs typeface="Arial" pitchFamily="34" charset="0"/>
              </a:rPr>
              <a:t> rotor </a:t>
            </a:r>
            <a:r>
              <a:rPr lang="en-US" sz="2000" dirty="0" err="1" smtClean="0">
                <a:solidFill>
                  <a:srgbClr val="0070C0"/>
                </a:solidFill>
                <a:latin typeface="Arial" pitchFamily="34" charset="0"/>
                <a:cs typeface="Arial" pitchFamily="34" charset="0"/>
              </a:rPr>
              <a:t>có</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khối</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lượng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lớn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được</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đỡ</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bằng</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hai</a:t>
            </a:r>
            <a:r>
              <a:rPr lang="en-US" sz="2000" dirty="0" smtClean="0">
                <a:solidFill>
                  <a:srgbClr val="0070C0"/>
                </a:solidFill>
                <a:latin typeface="Arial" pitchFamily="34" charset="0"/>
                <a:cs typeface="Arial" pitchFamily="34" charset="0"/>
              </a:rPr>
              <a:t> ổ bi (</a:t>
            </a:r>
            <a:r>
              <a:rPr lang="en-US" sz="2000" dirty="0" err="1" smtClean="0">
                <a:solidFill>
                  <a:srgbClr val="0070C0"/>
                </a:solidFill>
                <a:latin typeface="Arial" pitchFamily="34" charset="0"/>
                <a:cs typeface="Arial" pitchFamily="34" charset="0"/>
              </a:rPr>
              <a:t>d,e</a:t>
            </a:r>
            <a:r>
              <a:rPr lang="en-US" sz="2000" dirty="0" smtClean="0">
                <a:solidFill>
                  <a:srgbClr val="0070C0"/>
                </a:solidFill>
                <a:latin typeface="Arial" pitchFamily="34" charset="0"/>
                <a:cs typeface="Arial" pitchFamily="34" charset="0"/>
              </a:rPr>
              <a:t>) </a:t>
            </a:r>
            <a:r>
              <a:rPr lang="en-US" sz="2800" dirty="0" smtClean="0">
                <a:solidFill>
                  <a:srgbClr val="0070C0"/>
                </a:solidFill>
                <a:latin typeface="Arial" pitchFamily="34" charset="0"/>
                <a:cs typeface="Arial" pitchFamily="34" charset="0"/>
                <a:sym typeface="Wingdings"/>
              </a:rPr>
              <a:t></a:t>
            </a:r>
            <a:endParaRPr lang="en-US" sz="2800" dirty="0">
              <a:solidFill>
                <a:srgbClr val="0070C0"/>
              </a:solidFill>
            </a:endParaRPr>
          </a:p>
        </p:txBody>
      </p:sp>
      <p:sp>
        <p:nvSpPr>
          <p:cNvPr id="9"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20</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8166746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3854" y="498765"/>
            <a:ext cx="9130145" cy="1569660"/>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Lắp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endParaRPr lang="en-US" sz="2400" b="1" dirty="0" smtClean="0">
              <a:solidFill>
                <a:srgbClr val="0070C0"/>
              </a:solidFill>
              <a:latin typeface="Arial" pitchFamily="34" charset="0"/>
              <a:cs typeface="Arial" pitchFamily="34" charset="0"/>
            </a:endParaRPr>
          </a:p>
          <a:p>
            <a:pPr indent="-342900" algn="just">
              <a:buFont typeface="Wingdings" pitchFamily="2" charset="2"/>
              <a:buChar char="v"/>
            </a:pPr>
            <a:r>
              <a:rPr lang="en-US" sz="2400" b="1" dirty="0" err="1" smtClean="0">
                <a:solidFill>
                  <a:srgbClr val="FF6600"/>
                </a:solidFill>
                <a:latin typeface="Arial" pitchFamily="34" charset="0"/>
                <a:cs typeface="Arial" pitchFamily="34" charset="0"/>
              </a:rPr>
              <a:t>Lắp</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gián</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tiếp</a:t>
            </a:r>
            <a:r>
              <a:rPr lang="en-US" sz="2400" b="1" dirty="0" smtClean="0">
                <a:solidFill>
                  <a:srgbClr val="FF6600"/>
                </a:solidFill>
                <a:latin typeface="Arial" pitchFamily="34" charset="0"/>
                <a:cs typeface="Arial" pitchFamily="34" charset="0"/>
              </a:rPr>
              <a:t> rotor </a:t>
            </a:r>
            <a:r>
              <a:rPr lang="en-US" sz="2400" b="1" dirty="0" err="1" smtClean="0">
                <a:solidFill>
                  <a:srgbClr val="FF6600"/>
                </a:solidFill>
                <a:latin typeface="Arial" pitchFamily="34" charset="0"/>
                <a:cs typeface="Arial" pitchFamily="34" charset="0"/>
              </a:rPr>
              <a:t>và</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động</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cơ</a:t>
            </a:r>
            <a:r>
              <a:rPr lang="en-US" sz="2400" b="1" dirty="0" smtClean="0">
                <a:solidFill>
                  <a:srgbClr val="FF6600"/>
                </a:solidFill>
                <a:latin typeface="Arial" pitchFamily="34" charset="0"/>
                <a:cs typeface="Arial" pitchFamily="34" charset="0"/>
              </a:rPr>
              <a:t> qua </a:t>
            </a:r>
            <a:r>
              <a:rPr lang="en-US" sz="2400" b="1" dirty="0" err="1" smtClean="0">
                <a:solidFill>
                  <a:srgbClr val="FF6600"/>
                </a:solidFill>
                <a:latin typeface="Arial" pitchFamily="34" charset="0"/>
                <a:cs typeface="Arial" pitchFamily="34" charset="0"/>
              </a:rPr>
              <a:t>dây</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đai</a:t>
            </a:r>
            <a:r>
              <a:rPr lang="en-US" sz="2400" b="1" dirty="0" smtClean="0">
                <a:solidFill>
                  <a:srgbClr val="FF6600"/>
                </a:solidFill>
                <a:latin typeface="Arial" pitchFamily="34" charset="0"/>
                <a:cs typeface="Arial" pitchFamily="34" charset="0"/>
              </a:rPr>
              <a:t>: </a:t>
            </a:r>
            <a:r>
              <a:rPr lang="en-US" sz="2400" dirty="0" err="1" smtClean="0">
                <a:latin typeface="Arial" pitchFamily="34" charset="0"/>
                <a:cs typeface="Arial" pitchFamily="34" charset="0"/>
              </a:rPr>
              <a:t>trường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hợp</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vòng</a:t>
            </a:r>
            <a:r>
              <a:rPr lang="en-US" sz="2400" dirty="0" smtClean="0">
                <a:latin typeface="Arial" pitchFamily="34" charset="0"/>
                <a:cs typeface="Arial" pitchFamily="34" charset="0"/>
              </a:rPr>
              <a:t> quay </a:t>
            </a:r>
            <a:r>
              <a:rPr lang="en-US" sz="2400" dirty="0" err="1" smtClean="0">
                <a:latin typeface="Arial" pitchFamily="34" charset="0"/>
                <a:cs typeface="Arial" pitchFamily="34" charset="0"/>
              </a:rPr>
              <a:t>tính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toán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không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trùng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vòng</a:t>
            </a:r>
            <a:r>
              <a:rPr lang="en-US" sz="2400" dirty="0" smtClean="0">
                <a:latin typeface="Arial" pitchFamily="34" charset="0"/>
                <a:cs typeface="Arial" pitchFamily="34" charset="0"/>
              </a:rPr>
              <a:t> quay </a:t>
            </a:r>
            <a:r>
              <a:rPr lang="en-US" sz="2400" dirty="0" err="1" smtClean="0">
                <a:latin typeface="Arial" pitchFamily="34" charset="0"/>
                <a:cs typeface="Arial" pitchFamily="34" charset="0"/>
              </a:rPr>
              <a:t>chuẩn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của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cơ</a:t>
            </a:r>
            <a:r>
              <a:rPr lang="en-US" sz="2400" dirty="0" smtClean="0">
                <a:latin typeface="Arial" pitchFamily="34" charset="0"/>
                <a:cs typeface="Arial" pitchFamily="34" charset="0"/>
              </a:rPr>
              <a:t>.</a:t>
            </a:r>
          </a:p>
        </p:txBody>
      </p:sp>
      <p:pic>
        <p:nvPicPr>
          <p:cNvPr id="9222" name="Picture 6" descr="http://images.az24.vn/picture_model/2011/0816/snh1294307754.jpg"/>
          <p:cNvPicPr>
            <a:picLocks noChangeAspect="1" noChangeArrowheads="1"/>
          </p:cNvPicPr>
          <p:nvPr/>
        </p:nvPicPr>
        <p:blipFill rotWithShape="1">
          <a:blip r:embed="rId2">
            <a:extLst>
              <a:ext uri="{28A0092B-C50C-407E-A947-70E740481C1C}">
                <a14:useLocalDpi xmlns:a14="http://schemas.microsoft.com/office/drawing/2010/main" val="0"/>
              </a:ext>
            </a:extLst>
          </a:blip>
          <a:srcRect l="8141" t="5968" r="7975" b="6822"/>
          <a:stretch/>
        </p:blipFill>
        <p:spPr bwMode="auto">
          <a:xfrm>
            <a:off x="3718174" y="3117273"/>
            <a:ext cx="5417127" cy="37545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854" y="2057400"/>
            <a:ext cx="4592780" cy="3094566"/>
          </a:xfrm>
          <a:prstGeom prst="rect">
            <a:avLst/>
          </a:prstGeom>
        </p:spPr>
      </p:pic>
      <p:sp>
        <p:nvSpPr>
          <p:cNvPr id="7"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21</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7727458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9" name="Picture 3" descr="http://vihem1.com.vn/hinhanh/chieuquay2.jpg"/>
          <p:cNvPicPr>
            <a:picLocks noChangeAspect="1" noChangeArrowheads="1"/>
          </p:cNvPicPr>
          <p:nvPr/>
        </p:nvPicPr>
        <p:blipFill rotWithShape="1">
          <a:blip r:embed="rId2">
            <a:extLst>
              <a:ext uri="{28A0092B-C50C-407E-A947-70E740481C1C}">
                <a14:useLocalDpi xmlns:a14="http://schemas.microsoft.com/office/drawing/2010/main" val="0"/>
              </a:ext>
            </a:extLst>
          </a:blip>
          <a:srcRect t="13693" b="14188"/>
          <a:stretch/>
        </p:blipFill>
        <p:spPr bwMode="auto">
          <a:xfrm>
            <a:off x="-2" y="1524000"/>
            <a:ext cx="9144001" cy="451602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3854" y="498765"/>
            <a:ext cx="9130145" cy="907941"/>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Lắp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endParaRPr lang="en-US" sz="2400" b="1" dirty="0" smtClean="0">
              <a:solidFill>
                <a:srgbClr val="0070C0"/>
              </a:solidFill>
              <a:latin typeface="Arial" pitchFamily="34" charset="0"/>
              <a:cs typeface="Arial" pitchFamily="34" charset="0"/>
            </a:endParaRPr>
          </a:p>
          <a:p>
            <a:pPr marL="342900" indent="-342900" algn="just">
              <a:spcBef>
                <a:spcPts val="600"/>
              </a:spcBef>
              <a:buFont typeface="Wingdings" pitchFamily="2" charset="2"/>
              <a:buChar char="v"/>
            </a:pPr>
            <a:r>
              <a:rPr lang="en-US" sz="2400" b="1" dirty="0" err="1" smtClean="0">
                <a:solidFill>
                  <a:srgbClr val="FF6600"/>
                </a:solidFill>
                <a:latin typeface="Arial" pitchFamily="34" charset="0"/>
                <a:cs typeface="Arial" pitchFamily="34" charset="0"/>
              </a:rPr>
              <a:t>Các</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kiểu</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lắp</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quạt</a:t>
            </a:r>
            <a:r>
              <a:rPr lang="en-US" sz="2400" b="1" dirty="0" smtClean="0">
                <a:solidFill>
                  <a:srgbClr val="FF6600"/>
                </a:solidFill>
                <a:latin typeface="Arial" pitchFamily="34" charset="0"/>
                <a:cs typeface="Arial" pitchFamily="34" charset="0"/>
              </a:rPr>
              <a:t>:</a:t>
            </a:r>
          </a:p>
        </p:txBody>
      </p:sp>
      <p:sp>
        <p:nvSpPr>
          <p:cNvPr id="6"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22</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3854" y="498765"/>
            <a:ext cx="9130145" cy="6309420"/>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Vận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hành</a:t>
            </a:r>
            <a:r>
              <a:rPr lang="en-US" sz="2400" b="1" dirty="0" smtClean="0">
                <a:solidFill>
                  <a:srgbClr val="0070C0"/>
                </a:solidFill>
                <a:latin typeface="Arial" pitchFamily="34" charset="0"/>
                <a:cs typeface="Arial" pitchFamily="34" charset="0"/>
              </a:rPr>
              <a:t> </a:t>
            </a:r>
          </a:p>
          <a:p>
            <a:pPr algn="just"/>
            <a:r>
              <a:rPr lang="en-US" sz="2400" b="1" dirty="0" err="1" smtClean="0">
                <a:solidFill>
                  <a:srgbClr val="FF6600"/>
                </a:solidFill>
                <a:latin typeface="Arial" pitchFamily="34" charset="0"/>
                <a:cs typeface="Arial" pitchFamily="34" charset="0"/>
              </a:rPr>
              <a:t>Khởi</a:t>
            </a:r>
            <a:r>
              <a:rPr lang="en-US" sz="2400" b="1" dirty="0" smtClean="0">
                <a:solidFill>
                  <a:srgbClr val="FF6600"/>
                </a:solidFill>
                <a:latin typeface="Arial" pitchFamily="34" charset="0"/>
                <a:cs typeface="Arial" pitchFamily="34" charset="0"/>
              </a:rPr>
              <a:t> </a:t>
            </a:r>
            <a:r>
              <a:rPr lang="en-US" sz="2400" b="1" dirty="0" err="1" smtClean="0">
                <a:solidFill>
                  <a:srgbClr val="FF6600"/>
                </a:solidFill>
                <a:latin typeface="Arial" pitchFamily="34" charset="0"/>
                <a:cs typeface="Arial" pitchFamily="34" charset="0"/>
              </a:rPr>
              <a:t>động</a:t>
            </a:r>
            <a:r>
              <a:rPr lang="en-US" sz="2400" b="1" dirty="0" smtClean="0">
                <a:solidFill>
                  <a:srgbClr val="FF6600"/>
                </a:solidFill>
                <a:latin typeface="Arial" pitchFamily="34" charset="0"/>
                <a:cs typeface="Arial" pitchFamily="34" charset="0"/>
              </a:rPr>
              <a:t>: </a:t>
            </a:r>
            <a:r>
              <a:rPr lang="en-US" sz="2400" dirty="0" err="1" smtClean="0">
                <a:latin typeface="Arial" pitchFamily="34" charset="0"/>
                <a:cs typeface="Arial" pitchFamily="34" charset="0"/>
              </a:rPr>
              <a:t>cần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kiểm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tra</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các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yếu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tố</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sau</a:t>
            </a:r>
            <a:endParaRPr lang="en-US" sz="2400" dirty="0" smtClean="0">
              <a:latin typeface="Arial" pitchFamily="34" charset="0"/>
              <a:cs typeface="Arial" pitchFamily="34" charset="0"/>
            </a:endParaRPr>
          </a:p>
          <a:p>
            <a:pPr marL="342900" indent="-342900" algn="just">
              <a:buFont typeface="Wingdings" pitchFamily="2" charset="2"/>
              <a:buChar char="q"/>
            </a:pPr>
            <a:r>
              <a:rPr lang="en-US" sz="2200" dirty="0" err="1" smtClean="0">
                <a:latin typeface="Arial" pitchFamily="34" charset="0"/>
                <a:cs typeface="Arial" pitchFamily="34" charset="0"/>
              </a:rPr>
              <a:t>Các</a:t>
            </a:r>
            <a:r>
              <a:rPr lang="en-US" sz="2200" dirty="0" smtClean="0">
                <a:latin typeface="Arial" pitchFamily="34" charset="0"/>
                <a:cs typeface="Arial" pitchFamily="34" charset="0"/>
              </a:rPr>
              <a:t> chi </a:t>
            </a:r>
            <a:r>
              <a:rPr lang="en-US" sz="2200" dirty="0" err="1" smtClean="0">
                <a:latin typeface="Arial" pitchFamily="34" charset="0"/>
                <a:cs typeface="Arial" pitchFamily="34" charset="0"/>
              </a:rPr>
              <a:t>tiết</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dễ</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xảy</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ra</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sự</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cố</a:t>
            </a:r>
            <a:r>
              <a:rPr lang="en-US" sz="2200" dirty="0" smtClean="0">
                <a:latin typeface="Arial" pitchFamily="34" charset="0"/>
                <a:cs typeface="Arial" pitchFamily="34" charset="0"/>
              </a:rPr>
              <a:t>;</a:t>
            </a:r>
          </a:p>
          <a:p>
            <a:pPr marL="342900" indent="-342900" algn="just">
              <a:buFont typeface="Wingdings" pitchFamily="2" charset="2"/>
              <a:buChar char="q"/>
            </a:pPr>
            <a:r>
              <a:rPr lang="en-US" sz="2200" dirty="0" err="1" smtClean="0">
                <a:latin typeface="Arial" pitchFamily="34" charset="0"/>
                <a:cs typeface="Arial" pitchFamily="34" charset="0"/>
              </a:rPr>
              <a:t>Điện</a:t>
            </a:r>
            <a:r>
              <a:rPr lang="en-US" sz="2200" dirty="0" smtClean="0">
                <a:latin typeface="Arial" pitchFamily="34" charset="0"/>
                <a:cs typeface="Arial" pitchFamily="34" charset="0"/>
              </a:rPr>
              <a:t>;</a:t>
            </a:r>
            <a:endParaRPr lang="en-US" sz="2200" dirty="0">
              <a:latin typeface="Arial" pitchFamily="34" charset="0"/>
              <a:cs typeface="Arial" pitchFamily="34" charset="0"/>
            </a:endParaRPr>
          </a:p>
          <a:p>
            <a:pPr marL="342900" indent="-342900" algn="just">
              <a:buFont typeface="Wingdings" pitchFamily="2" charset="2"/>
              <a:buChar char="q"/>
            </a:pPr>
            <a:r>
              <a:rPr lang="en-US" sz="2200" dirty="0" err="1" smtClean="0">
                <a:latin typeface="Arial" pitchFamily="34" charset="0"/>
                <a:cs typeface="Arial" pitchFamily="34" charset="0"/>
              </a:rPr>
              <a:t>Lưới</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bảo</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hiểm</a:t>
            </a:r>
            <a:r>
              <a:rPr lang="en-US" sz="2200" dirty="0" smtClean="0">
                <a:latin typeface="Arial" pitchFamily="34" charset="0"/>
                <a:cs typeface="Arial" pitchFamily="34" charset="0"/>
              </a:rPr>
              <a:t>;</a:t>
            </a:r>
          </a:p>
          <a:p>
            <a:pPr marL="342900" indent="-342900" algn="just">
              <a:buFont typeface="Wingdings" pitchFamily="2" charset="2"/>
              <a:buChar char="q"/>
            </a:pPr>
            <a:r>
              <a:rPr lang="en-US" sz="2200" dirty="0" err="1" smtClean="0">
                <a:latin typeface="Arial" pitchFamily="34" charset="0"/>
                <a:cs typeface="Arial" pitchFamily="34" charset="0"/>
              </a:rPr>
              <a:t>Quạt</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có</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công</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suất</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lớn</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kiểm</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tra</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để</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đảm</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bảo</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không</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còn</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sót</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lại</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dụng</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cụ</a:t>
            </a:r>
            <a:r>
              <a:rPr lang="en-US" sz="2200" dirty="0">
                <a:latin typeface="Arial" pitchFamily="34" charset="0"/>
                <a:cs typeface="Arial" pitchFamily="34" charset="0"/>
              </a:rPr>
              <a:t> </a:t>
            </a:r>
            <a:r>
              <a:rPr lang="en-US" sz="2200" dirty="0" smtClean="0">
                <a:latin typeface="Arial" pitchFamily="34" charset="0"/>
                <a:cs typeface="Arial" pitchFamily="34" charset="0"/>
              </a:rPr>
              <a:t>hay </a:t>
            </a:r>
            <a:r>
              <a:rPr lang="en-US" sz="2200" dirty="0" err="1" smtClean="0">
                <a:latin typeface="Arial" pitchFamily="34" charset="0"/>
                <a:cs typeface="Arial" pitchFamily="34" charset="0"/>
              </a:rPr>
              <a:t>đồ</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nghề</a:t>
            </a:r>
            <a:r>
              <a:rPr lang="en-US" sz="2200" dirty="0" smtClean="0">
                <a:latin typeface="Arial" pitchFamily="34" charset="0"/>
                <a:cs typeface="Arial" pitchFamily="34" charset="0"/>
              </a:rPr>
              <a:t>,…</a:t>
            </a:r>
            <a:r>
              <a:rPr lang="en-US" sz="2200" dirty="0">
                <a:latin typeface="Arial" pitchFamily="34" charset="0"/>
                <a:cs typeface="Arial" pitchFamily="34" charset="0"/>
              </a:rPr>
              <a:t> </a:t>
            </a:r>
            <a:r>
              <a:rPr lang="en-US" sz="2200" dirty="0" err="1">
                <a:latin typeface="Arial" pitchFamily="34" charset="0"/>
                <a:cs typeface="Arial" pitchFamily="34" charset="0"/>
              </a:rPr>
              <a:t>bên</a:t>
            </a:r>
            <a:r>
              <a:rPr lang="en-US" sz="2200" dirty="0">
                <a:latin typeface="Arial" pitchFamily="34" charset="0"/>
                <a:cs typeface="Arial" pitchFamily="34" charset="0"/>
              </a:rPr>
              <a:t> </a:t>
            </a:r>
            <a:r>
              <a:rPr lang="en-US" sz="2200" dirty="0" err="1">
                <a:latin typeface="Arial" pitchFamily="34" charset="0"/>
                <a:cs typeface="Arial" pitchFamily="34" charset="0"/>
              </a:rPr>
              <a:t>trong</a:t>
            </a:r>
            <a:r>
              <a:rPr lang="en-US" sz="2200" dirty="0">
                <a:latin typeface="Arial" pitchFamily="34" charset="0"/>
                <a:cs typeface="Arial" pitchFamily="34" charset="0"/>
              </a:rPr>
              <a:t> </a:t>
            </a:r>
            <a:r>
              <a:rPr lang="en-US" sz="2200" dirty="0" err="1" smtClean="0">
                <a:latin typeface="Arial" pitchFamily="34" charset="0"/>
                <a:cs typeface="Arial" pitchFamily="34" charset="0"/>
              </a:rPr>
              <a:t>quạt</a:t>
            </a:r>
            <a:r>
              <a:rPr lang="en-US" sz="2200" dirty="0" smtClean="0">
                <a:latin typeface="Arial" pitchFamily="34" charset="0"/>
                <a:cs typeface="Arial" pitchFamily="34" charset="0"/>
              </a:rPr>
              <a:t>;</a:t>
            </a:r>
          </a:p>
          <a:p>
            <a:pPr marL="342900" indent="-342900" algn="just">
              <a:buFont typeface="Wingdings" pitchFamily="2" charset="2"/>
              <a:buChar char="q"/>
            </a:pPr>
            <a:r>
              <a:rPr lang="en-US" sz="2200" dirty="0" err="1" smtClean="0">
                <a:latin typeface="Arial" pitchFamily="34" charset="0"/>
                <a:cs typeface="Arial" pitchFamily="34" charset="0"/>
              </a:rPr>
              <a:t>Chiều</a:t>
            </a:r>
            <a:r>
              <a:rPr lang="en-US" sz="2200" dirty="0">
                <a:latin typeface="Arial" pitchFamily="34" charset="0"/>
                <a:cs typeface="Arial" pitchFamily="34" charset="0"/>
              </a:rPr>
              <a:t> </a:t>
            </a:r>
            <a:r>
              <a:rPr lang="en-US" sz="2200" dirty="0" smtClean="0">
                <a:latin typeface="Arial" pitchFamily="34" charset="0"/>
                <a:cs typeface="Arial" pitchFamily="34" charset="0"/>
              </a:rPr>
              <a:t>quay </a:t>
            </a:r>
            <a:r>
              <a:rPr lang="en-US" sz="2200" dirty="0" err="1" smtClean="0">
                <a:latin typeface="Arial" pitchFamily="34" charset="0"/>
                <a:cs typeface="Arial" pitchFamily="34" charset="0"/>
              </a:rPr>
              <a:t>của</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cánh</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quạt</a:t>
            </a:r>
            <a:r>
              <a:rPr lang="en-US" sz="2200" dirty="0" smtClean="0">
                <a:latin typeface="Arial" pitchFamily="34" charset="0"/>
                <a:cs typeface="Arial" pitchFamily="34" charset="0"/>
              </a:rPr>
              <a:t>;</a:t>
            </a:r>
          </a:p>
          <a:p>
            <a:pPr marL="342900" indent="-342900" algn="just">
              <a:buFont typeface="Wingdings" pitchFamily="2" charset="2"/>
              <a:buChar char="q"/>
            </a:pPr>
            <a:r>
              <a:rPr lang="en-US" sz="2200" dirty="0" err="1" smtClean="0">
                <a:latin typeface="Arial" pitchFamily="34" charset="0"/>
                <a:cs typeface="Arial" pitchFamily="34" charset="0"/>
              </a:rPr>
              <a:t>Tiếng</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động</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lạ</a:t>
            </a:r>
            <a:r>
              <a:rPr lang="en-US" sz="2200" dirty="0" smtClean="0">
                <a:latin typeface="Arial" pitchFamily="34" charset="0"/>
                <a:cs typeface="Arial" pitchFamily="34" charset="0"/>
              </a:rPr>
              <a:t>.</a:t>
            </a:r>
          </a:p>
          <a:p>
            <a:pPr algn="just"/>
            <a:r>
              <a:rPr lang="en-US" sz="2400" b="1" dirty="0" err="1" smtClean="0">
                <a:solidFill>
                  <a:srgbClr val="009900"/>
                </a:solidFill>
                <a:latin typeface="Arial" pitchFamily="34" charset="0"/>
                <a:cs typeface="Arial" pitchFamily="34" charset="0"/>
              </a:rPr>
              <a:t>Tiếng</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ồn</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và</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phương</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pháp</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giảm</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tiếng</a:t>
            </a:r>
            <a:r>
              <a:rPr lang="en-US" sz="2400" b="1" dirty="0" smtClean="0">
                <a:solidFill>
                  <a:srgbClr val="009900"/>
                </a:solidFill>
                <a:latin typeface="Arial" pitchFamily="34" charset="0"/>
                <a:cs typeface="Arial" pitchFamily="34" charset="0"/>
              </a:rPr>
              <a:t> </a:t>
            </a:r>
            <a:r>
              <a:rPr lang="en-US" sz="2400" b="1" dirty="0" err="1" smtClean="0">
                <a:solidFill>
                  <a:srgbClr val="009900"/>
                </a:solidFill>
                <a:latin typeface="Arial" pitchFamily="34" charset="0"/>
                <a:cs typeface="Arial" pitchFamily="34" charset="0"/>
              </a:rPr>
              <a:t>ồn</a:t>
            </a:r>
            <a:r>
              <a:rPr lang="en-US" sz="2400" b="1" dirty="0" smtClean="0">
                <a:solidFill>
                  <a:srgbClr val="009900"/>
                </a:solidFill>
                <a:latin typeface="Arial" pitchFamily="34" charset="0"/>
                <a:cs typeface="Arial" pitchFamily="34" charset="0"/>
              </a:rPr>
              <a:t>: </a:t>
            </a:r>
            <a:r>
              <a:rPr lang="en-US" sz="2400" dirty="0" err="1" smtClean="0">
                <a:latin typeface="Arial" pitchFamily="34" charset="0"/>
                <a:cs typeface="Arial" pitchFamily="34" charset="0"/>
              </a:rPr>
              <a:t>khi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hoạt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động</a:t>
            </a:r>
            <a:r>
              <a:rPr lang="en-US" sz="2400" dirty="0">
                <a:latin typeface="Arial" pitchFamily="34" charset="0"/>
                <a:cs typeface="Arial" pitchFamily="34" charset="0"/>
              </a:rPr>
              <a:t> </a:t>
            </a:r>
            <a:r>
              <a:rPr lang="en-US" sz="2400" dirty="0" err="1" smtClean="0">
                <a:latin typeface="Arial" pitchFamily="34" charset="0"/>
                <a:cs typeface="Arial" pitchFamily="34" charset="0"/>
              </a:rPr>
              <a:t>đều</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kèm</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theo</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tiếng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ồn</a:t>
            </a:r>
            <a:r>
              <a:rPr lang="en-US" sz="2400" dirty="0">
                <a:latin typeface="Arial" pitchFamily="34" charset="0"/>
                <a:cs typeface="Arial" pitchFamily="34" charset="0"/>
              </a:rPr>
              <a:t> </a:t>
            </a:r>
            <a:r>
              <a:rPr lang="en-US" sz="2400" dirty="0" smtClean="0">
                <a:latin typeface="Arial" pitchFamily="34" charset="0"/>
                <a:cs typeface="Arial" pitchFamily="34" charset="0"/>
              </a:rPr>
              <a:t>do: </a:t>
            </a:r>
          </a:p>
          <a:p>
            <a:pPr marL="342900" indent="-342900" algn="just">
              <a:buFont typeface="Wingdings" pitchFamily="2" charset="2"/>
              <a:buChar char="§"/>
            </a:pPr>
            <a:r>
              <a:rPr lang="en-US" sz="2200" b="1" dirty="0" err="1" smtClean="0">
                <a:latin typeface="Arial" pitchFamily="34" charset="0"/>
                <a:cs typeface="Arial" pitchFamily="34" charset="0"/>
              </a:rPr>
              <a:t>Khí</a:t>
            </a:r>
            <a:r>
              <a:rPr lang="en-US" sz="2200" b="1" dirty="0" smtClean="0">
                <a:latin typeface="Arial" pitchFamily="34" charset="0"/>
                <a:cs typeface="Arial" pitchFamily="34" charset="0"/>
              </a:rPr>
              <a:t> </a:t>
            </a:r>
            <a:r>
              <a:rPr lang="en-US" sz="2200" b="1" dirty="0" err="1" smtClean="0">
                <a:latin typeface="Arial" pitchFamily="34" charset="0"/>
                <a:cs typeface="Arial" pitchFamily="34" charset="0"/>
              </a:rPr>
              <a:t>động</a:t>
            </a:r>
            <a:r>
              <a:rPr lang="en-US" sz="2200" b="1" dirty="0" smtClean="0">
                <a:latin typeface="Arial" pitchFamily="34" charset="0"/>
                <a:cs typeface="Arial" pitchFamily="34" charset="0"/>
              </a:rPr>
              <a:t> </a:t>
            </a:r>
            <a:r>
              <a:rPr lang="en-US" sz="2200" b="1" dirty="0" err="1" smtClean="0">
                <a:latin typeface="Arial" pitchFamily="34" charset="0"/>
                <a:cs typeface="Arial" pitchFamily="34" charset="0"/>
              </a:rPr>
              <a:t>lực</a:t>
            </a:r>
            <a:r>
              <a:rPr lang="en-US" sz="2200" b="1" dirty="0" smtClean="0">
                <a:latin typeface="Arial" pitchFamily="34" charset="0"/>
                <a:cs typeface="Arial" pitchFamily="34" charset="0"/>
              </a:rPr>
              <a:t> </a:t>
            </a:r>
            <a:r>
              <a:rPr lang="en-US" sz="2200" dirty="0" err="1" smtClean="0">
                <a:latin typeface="Arial" pitchFamily="34" charset="0"/>
                <a:cs typeface="Arial" pitchFamily="34" charset="0"/>
              </a:rPr>
              <a:t>sinh</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ra</a:t>
            </a:r>
            <a:r>
              <a:rPr lang="en-US" sz="2200" dirty="0" smtClean="0">
                <a:latin typeface="Arial" pitchFamily="34" charset="0"/>
                <a:cs typeface="Arial" pitchFamily="34" charset="0"/>
              </a:rPr>
              <a:t> </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chọn</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quạt</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ly</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tâm</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có</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cánh</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cong</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về</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phía</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sau</a:t>
            </a:r>
            <a:endParaRPr lang="en-US" sz="2200" dirty="0">
              <a:latin typeface="Arial" pitchFamily="34" charset="0"/>
              <a:cs typeface="Arial" pitchFamily="34" charset="0"/>
              <a:sym typeface="Wingdings" pitchFamily="2" charset="2"/>
            </a:endParaRPr>
          </a:p>
          <a:p>
            <a:pPr marL="342900" indent="-342900" algn="just">
              <a:buFont typeface="Wingdings" pitchFamily="2" charset="2"/>
              <a:buChar char="§"/>
            </a:pPr>
            <a:r>
              <a:rPr lang="en-US" sz="2200" b="1" dirty="0" smtClean="0">
                <a:latin typeface="Arial" pitchFamily="34" charset="0"/>
                <a:cs typeface="Arial" pitchFamily="34" charset="0"/>
              </a:rPr>
              <a:t>Ma </a:t>
            </a:r>
            <a:r>
              <a:rPr lang="en-US" sz="2200" b="1" dirty="0" err="1" smtClean="0">
                <a:latin typeface="Arial" pitchFamily="34" charset="0"/>
                <a:cs typeface="Arial" pitchFamily="34" charset="0"/>
              </a:rPr>
              <a:t>sát</a:t>
            </a:r>
            <a:r>
              <a:rPr lang="en-US" sz="2200" b="1" dirty="0" smtClean="0">
                <a:latin typeface="Arial" pitchFamily="34" charset="0"/>
                <a:cs typeface="Arial" pitchFamily="34" charset="0"/>
              </a:rPr>
              <a:t> </a:t>
            </a:r>
            <a:r>
              <a:rPr lang="en-US" sz="2200" b="1" dirty="0" err="1" smtClean="0">
                <a:latin typeface="Arial" pitchFamily="34" charset="0"/>
                <a:cs typeface="Arial" pitchFamily="34" charset="0"/>
              </a:rPr>
              <a:t>cơ</a:t>
            </a:r>
            <a:r>
              <a:rPr lang="en-US" sz="2200" b="1" dirty="0" smtClean="0">
                <a:latin typeface="Arial" pitchFamily="34" charset="0"/>
                <a:cs typeface="Arial" pitchFamily="34" charset="0"/>
              </a:rPr>
              <a:t> </a:t>
            </a:r>
            <a:r>
              <a:rPr lang="en-US" sz="2200" b="1" dirty="0" err="1" smtClean="0">
                <a:latin typeface="Arial" pitchFamily="34" charset="0"/>
                <a:cs typeface="Arial" pitchFamily="34" charset="0"/>
              </a:rPr>
              <a:t>học</a:t>
            </a:r>
            <a:r>
              <a:rPr lang="en-US" sz="2200" b="1" dirty="0" smtClean="0">
                <a:latin typeface="Arial" pitchFamily="34" charset="0"/>
                <a:cs typeface="Arial" pitchFamily="34" charset="0"/>
              </a:rPr>
              <a:t> </a:t>
            </a:r>
            <a:r>
              <a:rPr lang="en-US" sz="2200" dirty="0" smtClean="0">
                <a:latin typeface="Arial" pitchFamily="34" charset="0"/>
                <a:cs typeface="Arial" pitchFamily="34" charset="0"/>
                <a:sym typeface="Wingdings" pitchFamily="2" charset="2"/>
              </a:rPr>
              <a:t> do </a:t>
            </a:r>
            <a:r>
              <a:rPr lang="en-US" sz="2200" dirty="0" err="1" smtClean="0">
                <a:latin typeface="Arial" pitchFamily="34" charset="0"/>
                <a:cs typeface="Arial" pitchFamily="34" charset="0"/>
                <a:sym typeface="Wingdings" pitchFamily="2" charset="2"/>
              </a:rPr>
              <a:t>lắp</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đặt</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sai</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yêu</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cầu</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kỹ</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thuật</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cần</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cân</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bằng</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nghiêm</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chỉnh</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các</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mối</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ghép</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phải</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bền</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vững</a:t>
            </a:r>
            <a:r>
              <a:rPr lang="en-US" sz="2200" dirty="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và</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bôi</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trơn</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các</a:t>
            </a:r>
            <a:r>
              <a:rPr lang="en-US" sz="2200" dirty="0" smtClean="0">
                <a:latin typeface="Arial" pitchFamily="34" charset="0"/>
                <a:cs typeface="Arial" pitchFamily="34" charset="0"/>
                <a:sym typeface="Wingdings" pitchFamily="2" charset="2"/>
              </a:rPr>
              <a:t> ổ bi. </a:t>
            </a:r>
            <a:r>
              <a:rPr lang="en-US" sz="2200" dirty="0" err="1" smtClean="0">
                <a:latin typeface="Arial" pitchFamily="34" charset="0"/>
                <a:cs typeface="Arial" pitchFamily="34" charset="0"/>
                <a:sym typeface="Wingdings" pitchFamily="2" charset="2"/>
              </a:rPr>
              <a:t>Nếu</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quạt</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có</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khớp</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nối</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giữa</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trục</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và</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động</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cơ</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thì</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khớp</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nối</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phải</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có</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tính</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đàn</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hồi</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cao</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và</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phải</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đồng</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trục</a:t>
            </a:r>
            <a:r>
              <a:rPr lang="en-US" sz="2200" dirty="0" smtClean="0">
                <a:latin typeface="Arial" pitchFamily="34" charset="0"/>
                <a:cs typeface="Arial" pitchFamily="34" charset="0"/>
                <a:sym typeface="Wingdings" pitchFamily="2" charset="2"/>
              </a:rPr>
              <a:t>.</a:t>
            </a:r>
          </a:p>
          <a:p>
            <a:pPr marL="342900" indent="-342900" algn="just">
              <a:buFont typeface="Wingdings" pitchFamily="2" charset="2"/>
              <a:buChar char="§"/>
            </a:pPr>
            <a:r>
              <a:rPr lang="en-US" sz="2200" b="1" dirty="0" err="1" smtClean="0">
                <a:latin typeface="Arial" pitchFamily="34" charset="0"/>
                <a:cs typeface="Arial" pitchFamily="34" charset="0"/>
              </a:rPr>
              <a:t>Chọn</a:t>
            </a:r>
            <a:r>
              <a:rPr lang="en-US" sz="2200" b="1" dirty="0" smtClean="0">
                <a:latin typeface="Arial" pitchFamily="34" charset="0"/>
                <a:cs typeface="Arial" pitchFamily="34" charset="0"/>
              </a:rPr>
              <a:t> </a:t>
            </a:r>
            <a:r>
              <a:rPr lang="en-US" sz="2200" b="1" dirty="0" err="1" smtClean="0">
                <a:latin typeface="Arial" pitchFamily="34" charset="0"/>
                <a:cs typeface="Arial" pitchFamily="34" charset="0"/>
              </a:rPr>
              <a:t>số</a:t>
            </a:r>
            <a:r>
              <a:rPr lang="en-US" sz="2200" b="1" dirty="0" smtClean="0">
                <a:latin typeface="Arial" pitchFamily="34" charset="0"/>
                <a:cs typeface="Arial" pitchFamily="34" charset="0"/>
              </a:rPr>
              <a:t> </a:t>
            </a:r>
            <a:r>
              <a:rPr lang="en-US" sz="2200" b="1" dirty="0" err="1" smtClean="0">
                <a:latin typeface="Arial" pitchFamily="34" charset="0"/>
                <a:cs typeface="Arial" pitchFamily="34" charset="0"/>
              </a:rPr>
              <a:t>vòng</a:t>
            </a:r>
            <a:r>
              <a:rPr lang="en-US" sz="2200" b="1" dirty="0" smtClean="0">
                <a:latin typeface="Arial" pitchFamily="34" charset="0"/>
                <a:cs typeface="Arial" pitchFamily="34" charset="0"/>
              </a:rPr>
              <a:t> quay </a:t>
            </a:r>
            <a:r>
              <a:rPr lang="en-US" sz="2200" dirty="0" err="1" smtClean="0">
                <a:latin typeface="Arial" pitchFamily="34" charset="0"/>
                <a:cs typeface="Arial" pitchFamily="34" charset="0"/>
              </a:rPr>
              <a:t>không</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phù</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hợp</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cũng</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gây</a:t>
            </a:r>
            <a:r>
              <a:rPr lang="en-US" sz="2200" dirty="0" smtClean="0">
                <a:latin typeface="Arial" pitchFamily="34" charset="0"/>
                <a:cs typeface="Arial" pitchFamily="34" charset="0"/>
              </a:rPr>
              <a:t> </a:t>
            </a:r>
            <a:r>
              <a:rPr lang="en-US" sz="2200" dirty="0" err="1" smtClean="0">
                <a:latin typeface="Arial" pitchFamily="34" charset="0"/>
                <a:cs typeface="Arial" pitchFamily="34" charset="0"/>
              </a:rPr>
              <a:t>ồn</a:t>
            </a:r>
            <a:r>
              <a:rPr lang="en-US" sz="2200" dirty="0" smtClean="0">
                <a:latin typeface="Arial" pitchFamily="34" charset="0"/>
                <a:cs typeface="Arial" pitchFamily="34" charset="0"/>
              </a:rPr>
              <a:t> </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chọn</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hoặc</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thiết</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kế</a:t>
            </a:r>
            <a:r>
              <a:rPr lang="en-US" sz="2200" dirty="0" smtClean="0">
                <a:latin typeface="Arial" pitchFamily="34" charset="0"/>
                <a:cs typeface="Arial" pitchFamily="34" charset="0"/>
                <a:sym typeface="Wingdings" pitchFamily="2" charset="2"/>
              </a:rPr>
              <a:t> </a:t>
            </a:r>
            <a:r>
              <a:rPr lang="en-US" sz="2200" dirty="0" err="1" smtClean="0">
                <a:latin typeface="Arial" pitchFamily="34" charset="0"/>
                <a:cs typeface="Arial" pitchFamily="34" charset="0"/>
                <a:sym typeface="Wingdings" pitchFamily="2" charset="2"/>
              </a:rPr>
              <a:t>lại</a:t>
            </a:r>
            <a:r>
              <a:rPr lang="en-US" sz="2200" dirty="0" smtClean="0">
                <a:latin typeface="Arial" pitchFamily="34" charset="0"/>
                <a:cs typeface="Arial" pitchFamily="34" charset="0"/>
              </a:rPr>
              <a:t>.</a:t>
            </a:r>
            <a:endParaRPr lang="en-US" sz="2400" dirty="0" smtClean="0">
              <a:latin typeface="Arial" pitchFamily="34" charset="0"/>
              <a:cs typeface="Arial" pitchFamily="34" charset="0"/>
            </a:endParaRPr>
          </a:p>
        </p:txBody>
      </p:sp>
      <p:sp>
        <p:nvSpPr>
          <p:cNvPr id="5"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23</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8475722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34636" y="533400"/>
            <a:ext cx="9178636" cy="461665"/>
          </a:xfrm>
          <a:prstGeom prst="rect">
            <a:avLst/>
          </a:prstGeom>
        </p:spPr>
        <p:txBody>
          <a:bodyPr wrap="square">
            <a:spAutoFit/>
          </a:bodyPr>
          <a:lstStyle/>
          <a:p>
            <a:pPr algn="just"/>
            <a:r>
              <a:rPr lang="en-US" sz="2400" b="1" dirty="0" err="1">
                <a:solidFill>
                  <a:srgbClr val="FF0066"/>
                </a:solidFill>
                <a:latin typeface="Arial" pitchFamily="34" charset="0"/>
                <a:cs typeface="Arial" pitchFamily="34" charset="0"/>
              </a:rPr>
              <a:t>Quạt</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ly</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tâm</a:t>
            </a:r>
            <a:r>
              <a:rPr lang="en-US" sz="2400" b="1" dirty="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Sự</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cố</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khắc</a:t>
            </a:r>
            <a:r>
              <a:rPr lang="en-US" sz="2400" b="1" dirty="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phục</a:t>
            </a:r>
            <a:endParaRPr lang="en-US" sz="2400" b="1" dirty="0">
              <a:solidFill>
                <a:srgbClr val="0070C0"/>
              </a:solidFill>
              <a:latin typeface="Arial" pitchFamily="34" charset="0"/>
              <a:cs typeface="Arial" pitchFamily="34" charset="0"/>
            </a:endParaRPr>
          </a:p>
        </p:txBody>
      </p:sp>
      <p:pic>
        <p:nvPicPr>
          <p:cNvPr id="4" name="Picture 3"/>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797560" y="961389"/>
            <a:ext cx="7660640" cy="5896611"/>
          </a:xfrm>
          <a:prstGeom prst="rect">
            <a:avLst/>
          </a:prstGeom>
        </p:spPr>
      </p:pic>
      <p:sp>
        <p:nvSpPr>
          <p:cNvPr id="6"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24</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6819720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34636" y="484910"/>
            <a:ext cx="9178636" cy="461665"/>
          </a:xfrm>
          <a:prstGeom prst="rect">
            <a:avLst/>
          </a:prstGeom>
        </p:spPr>
        <p:txBody>
          <a:bodyPr wrap="square">
            <a:spAutoFit/>
          </a:bodyPr>
          <a:lstStyle/>
          <a:p>
            <a:pPr algn="just"/>
            <a:r>
              <a:rPr lang="en-US" sz="2400" b="1" dirty="0" err="1">
                <a:solidFill>
                  <a:srgbClr val="FF0066"/>
                </a:solidFill>
                <a:latin typeface="Arial" pitchFamily="34" charset="0"/>
                <a:cs typeface="Arial" pitchFamily="34" charset="0"/>
              </a:rPr>
              <a:t>Quạt</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ly</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tâm</a:t>
            </a:r>
            <a:r>
              <a:rPr lang="en-US" sz="2400" b="1" dirty="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Sự</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cố</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a:solidFill>
                  <a:srgbClr val="0070C0"/>
                </a:solidFill>
                <a:latin typeface="Arial" pitchFamily="34" charset="0"/>
                <a:cs typeface="Arial" pitchFamily="34" charset="0"/>
              </a:rPr>
              <a:t>khắc</a:t>
            </a:r>
            <a:r>
              <a:rPr lang="en-US" sz="2400" b="1" dirty="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phục</a:t>
            </a:r>
            <a:endParaRPr lang="en-US" sz="2400" b="1" dirty="0">
              <a:solidFill>
                <a:srgbClr val="0070C0"/>
              </a:solidFill>
              <a:latin typeface="Arial" pitchFamily="34" charset="0"/>
              <a:cs typeface="Arial" pitchFamily="34" charset="0"/>
            </a:endParaRPr>
          </a:p>
        </p:txBody>
      </p:sp>
      <p:pic>
        <p:nvPicPr>
          <p:cNvPr id="4" name="Picture 3"/>
          <p:cNvPicPr>
            <a:picLocks noChangeAspect="1"/>
          </p:cNvPicPr>
          <p:nvPr/>
        </p:nvPicPr>
        <p:blipFill>
          <a:blip r:embed="rId2">
            <a:biLevel thresh="75000"/>
            <a:extLst>
              <a:ext uri="{28A0092B-C50C-407E-A947-70E740481C1C}">
                <a14:useLocalDpi xmlns:a14="http://schemas.microsoft.com/office/drawing/2010/main" val="0"/>
              </a:ext>
            </a:extLst>
          </a:blip>
          <a:stretch>
            <a:fillRect/>
          </a:stretch>
        </p:blipFill>
        <p:spPr>
          <a:xfrm>
            <a:off x="1626433" y="946575"/>
            <a:ext cx="6069767" cy="5911425"/>
          </a:xfrm>
          <a:prstGeom prst="rect">
            <a:avLst/>
          </a:prstGeom>
        </p:spPr>
      </p:pic>
      <p:sp>
        <p:nvSpPr>
          <p:cNvPr id="6"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25</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6383602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34636" y="484910"/>
            <a:ext cx="9178636" cy="3046988"/>
          </a:xfrm>
          <a:prstGeom prst="rect">
            <a:avLst/>
          </a:prstGeom>
        </p:spPr>
        <p:txBody>
          <a:bodyPr wrap="square">
            <a:spAutoFit/>
          </a:bodyPr>
          <a:lstStyle/>
          <a:p>
            <a:pPr algn="just"/>
            <a:r>
              <a:rPr lang="en-US" sz="2400" b="1" dirty="0" err="1">
                <a:solidFill>
                  <a:srgbClr val="FF0066"/>
                </a:solidFill>
                <a:latin typeface="Arial" pitchFamily="34" charset="0"/>
                <a:cs typeface="Arial" pitchFamily="34" charset="0"/>
              </a:rPr>
              <a:t>Quạt</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hướng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trục</a:t>
            </a:r>
            <a:r>
              <a:rPr lang="en-US" sz="2400" b="1" dirty="0" smtClean="0">
                <a:solidFill>
                  <a:srgbClr val="FF0066"/>
                </a:solidFill>
                <a:latin typeface="Arial" pitchFamily="34" charset="0"/>
                <a:cs typeface="Arial" pitchFamily="34" charset="0"/>
              </a:rPr>
              <a:t> (axial fan): </a:t>
            </a:r>
            <a:r>
              <a:rPr lang="en-US" sz="2400" b="1" dirty="0" err="1" smtClean="0">
                <a:solidFill>
                  <a:srgbClr val="0070C0"/>
                </a:solidFill>
                <a:latin typeface="Arial" pitchFamily="34" charset="0"/>
                <a:cs typeface="Arial" pitchFamily="34" charset="0"/>
                <a:sym typeface="Symbol"/>
              </a:rPr>
              <a:t>Cấu</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tạo</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và</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nguyên</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lý</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hoạt</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động</a:t>
            </a:r>
            <a:r>
              <a:rPr lang="en-US" sz="2400" b="1" dirty="0" smtClean="0">
                <a:solidFill>
                  <a:srgbClr val="0070C0"/>
                </a:solidFill>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cấu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giản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gồm</a:t>
            </a:r>
            <a:r>
              <a:rPr lang="en-US" sz="2400" dirty="0" smtClean="0">
                <a:latin typeface="Arial" pitchFamily="34" charset="0"/>
                <a:cs typeface="Arial" pitchFamily="34" charset="0"/>
                <a:sym typeface="Symbol"/>
              </a:rPr>
              <a:t> </a:t>
            </a:r>
            <a:r>
              <a:rPr lang="en-US" sz="2400" dirty="0" err="1">
                <a:latin typeface="Arial" pitchFamily="34" charset="0"/>
                <a:cs typeface="Arial" pitchFamily="34" charset="0"/>
                <a:sym typeface="Symbol"/>
              </a:rPr>
              <a:t>vỏ</a:t>
            </a:r>
            <a:r>
              <a:rPr lang="en-US" sz="2400" dirty="0">
                <a:latin typeface="Arial" pitchFamily="34" charset="0"/>
                <a:cs typeface="Arial" pitchFamily="34" charset="0"/>
                <a:sym typeface="Symbol"/>
              </a:rPr>
              <a:t> (1</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guồng</a:t>
            </a:r>
            <a:r>
              <a:rPr lang="en-US" sz="2400" dirty="0" smtClean="0">
                <a:latin typeface="Arial" pitchFamily="34" charset="0"/>
                <a:cs typeface="Arial" pitchFamily="34" charset="0"/>
                <a:sym typeface="Symbol"/>
              </a:rPr>
              <a:t> (2). Rotor (</a:t>
            </a:r>
            <a:r>
              <a:rPr lang="en-US" sz="2400" dirty="0" err="1" smtClean="0">
                <a:latin typeface="Arial" pitchFamily="34" charset="0"/>
                <a:cs typeface="Arial" pitchFamily="34" charset="0"/>
                <a:sym typeface="Symbol"/>
              </a:rPr>
              <a:t>guồng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đặt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vỏ</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trên</a:t>
            </a:r>
            <a:r>
              <a:rPr lang="en-US" sz="2400" dirty="0" smtClean="0">
                <a:latin typeface="Arial" pitchFamily="34" charset="0"/>
                <a:cs typeface="Arial" pitchFamily="34" charset="0"/>
                <a:sym typeface="Symbol"/>
              </a:rPr>
              <a:t> rotor </a:t>
            </a:r>
            <a:r>
              <a:rPr lang="en-US" sz="2400" dirty="0" err="1" smtClean="0">
                <a:latin typeface="Arial" pitchFamily="34" charset="0"/>
                <a:cs typeface="Arial" pitchFamily="34" charset="0"/>
                <a:sym typeface="Symbol"/>
              </a:rPr>
              <a:t>có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guồng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nghiêng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chế</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bằng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kim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loại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phương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đúc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hoặc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dập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guồng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khoảng</a:t>
            </a:r>
            <a:r>
              <a:rPr lang="en-US" sz="2400" dirty="0" smtClean="0">
                <a:latin typeface="Arial" pitchFamily="34" charset="0"/>
                <a:cs typeface="Arial" pitchFamily="34" charset="0"/>
                <a:sym typeface="Symbol"/>
              </a:rPr>
              <a:t> 2÷12 </a:t>
            </a:r>
            <a:r>
              <a:rPr lang="en-US" sz="2400" dirty="0" err="1" smtClean="0">
                <a:latin typeface="Arial" pitchFamily="34" charset="0"/>
                <a:cs typeface="Arial" pitchFamily="34" charset="0"/>
                <a:sym typeface="Symbol"/>
              </a:rPr>
              <a:t>cánh</a:t>
            </a:r>
            <a:r>
              <a:rPr lang="en-US" sz="2400" dirty="0" smtClean="0">
                <a:latin typeface="Arial" pitchFamily="34" charset="0"/>
                <a:cs typeface="Arial" pitchFamily="34" charset="0"/>
                <a:sym typeface="Symbol"/>
              </a:rPr>
              <a:t>.</a:t>
            </a:r>
          </a:p>
          <a:p>
            <a:pPr algn="just"/>
            <a:r>
              <a:rPr lang="en-US" sz="2400" dirty="0" err="1" smtClean="0">
                <a:latin typeface="Arial" pitchFamily="34" charset="0"/>
                <a:cs typeface="Arial" pitchFamily="34" charset="0"/>
                <a:sym typeface="Symbol"/>
              </a:rPr>
              <a:t>Khi</a:t>
            </a:r>
            <a:r>
              <a:rPr lang="en-US" sz="2400" dirty="0" smtClean="0">
                <a:latin typeface="Arial" pitchFamily="34" charset="0"/>
                <a:cs typeface="Arial" pitchFamily="34" charset="0"/>
                <a:sym typeface="Symbol"/>
              </a:rPr>
              <a:t> rotor quay,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khí</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hút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hút</a:t>
            </a:r>
            <a:r>
              <a:rPr lang="en-US" sz="2400" dirty="0" smtClean="0">
                <a:latin typeface="Arial" pitchFamily="34" charset="0"/>
                <a:cs typeface="Arial" pitchFamily="34" charset="0"/>
                <a:sym typeface="Symbol"/>
              </a:rPr>
              <a:t> (3) </a:t>
            </a:r>
            <a:r>
              <a:rPr lang="en-US" sz="2400" dirty="0" err="1" smtClean="0">
                <a:latin typeface="Arial" pitchFamily="34" charset="0"/>
                <a:cs typeface="Arial" pitchFamily="34" charset="0"/>
                <a:sym typeface="Symbol"/>
              </a:rPr>
              <a:t>đi</a:t>
            </a:r>
            <a:r>
              <a:rPr lang="en-US" sz="2400" dirty="0" smtClean="0">
                <a:latin typeface="Arial" pitchFamily="34" charset="0"/>
                <a:cs typeface="Arial" pitchFamily="34" charset="0"/>
                <a:sym typeface="Symbol"/>
              </a:rPr>
              <a:t> qua </a:t>
            </a:r>
            <a:r>
              <a:rPr lang="en-US" sz="2400" dirty="0" err="1" smtClean="0">
                <a:latin typeface="Arial" pitchFamily="34" charset="0"/>
                <a:cs typeface="Arial" pitchFamily="34" charset="0"/>
                <a:sym typeface="Symbol"/>
              </a:rPr>
              <a:t>giữa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khe</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hở</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theo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chiều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trục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rồi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cửa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đẩy</a:t>
            </a:r>
            <a:r>
              <a:rPr lang="en-US" sz="2400" dirty="0" smtClean="0">
                <a:latin typeface="Arial" pitchFamily="34" charset="0"/>
                <a:cs typeface="Arial" pitchFamily="34" charset="0"/>
                <a:sym typeface="Symbol"/>
              </a:rPr>
              <a:t> (4). Rotor </a:t>
            </a:r>
            <a:r>
              <a:rPr lang="en-US" sz="2400" dirty="0" err="1" smtClean="0">
                <a:latin typeface="Arial" pitchFamily="34" charset="0"/>
                <a:cs typeface="Arial" pitchFamily="34" charset="0"/>
                <a:sym typeface="Symbol"/>
              </a:rPr>
              <a:t>thường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được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gắn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tiếp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động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cơ</a:t>
            </a:r>
            <a:r>
              <a:rPr lang="en-US" sz="2400" dirty="0" smtClean="0">
                <a:latin typeface="Arial" pitchFamily="34" charset="0"/>
                <a:cs typeface="Arial" pitchFamily="34" charset="0"/>
                <a:sym typeface="Symbol"/>
              </a:rPr>
              <a:t>. </a:t>
            </a:r>
            <a:endParaRPr lang="en-US" sz="2400" dirty="0">
              <a:latin typeface="Arial" pitchFamily="34" charset="0"/>
              <a:cs typeface="Arial" pitchFamily="34" charset="0"/>
            </a:endParaRPr>
          </a:p>
        </p:txBody>
      </p:sp>
      <p:grpSp>
        <p:nvGrpSpPr>
          <p:cNvPr id="5" name="Group 4"/>
          <p:cNvGrpSpPr/>
          <p:nvPr/>
        </p:nvGrpSpPr>
        <p:grpSpPr>
          <a:xfrm>
            <a:off x="11473" y="3757480"/>
            <a:ext cx="6541727" cy="3024320"/>
            <a:chOff x="11473" y="3810000"/>
            <a:chExt cx="6541727" cy="3024320"/>
          </a:xfrm>
        </p:grpSpPr>
        <p:pic>
          <p:nvPicPr>
            <p:cNvPr id="1024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1776" r="2094" b="32970"/>
            <a:stretch/>
          </p:blipFill>
          <p:spPr bwMode="auto">
            <a:xfrm>
              <a:off x="3879273" y="3810000"/>
              <a:ext cx="2673927" cy="239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1982" t="81544" r="8272"/>
            <a:stretch/>
          </p:blipFill>
          <p:spPr bwMode="auto">
            <a:xfrm>
              <a:off x="457200" y="6175097"/>
              <a:ext cx="5902037" cy="659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6209" b="32970"/>
            <a:stretch/>
          </p:blipFill>
          <p:spPr bwMode="auto">
            <a:xfrm>
              <a:off x="11473" y="3810000"/>
              <a:ext cx="3981017" cy="2394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245" name="Picture 5" descr="http://www.bobstevenson.co.uk/images/turngrove_axial_fan.jpg"/>
          <p:cNvPicPr>
            <a:picLocks noChangeAspect="1" noChangeArrowheads="1"/>
          </p:cNvPicPr>
          <p:nvPr/>
        </p:nvPicPr>
        <p:blipFill rotWithShape="1">
          <a:blip r:embed="rId3">
            <a:extLst>
              <a:ext uri="{28A0092B-C50C-407E-A947-70E740481C1C}">
                <a14:useLocalDpi xmlns:a14="http://schemas.microsoft.com/office/drawing/2010/main" val="0"/>
              </a:ext>
            </a:extLst>
          </a:blip>
          <a:srcRect l="11930" r="8767" b="4586"/>
          <a:stretch/>
        </p:blipFill>
        <p:spPr bwMode="auto">
          <a:xfrm>
            <a:off x="6487180" y="3605080"/>
            <a:ext cx="2622185" cy="289560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26</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
        <p:nvSpPr>
          <p:cNvPr id="4" name="TextBox 3"/>
          <p:cNvSpPr txBox="1"/>
          <p:nvPr/>
        </p:nvSpPr>
        <p:spPr>
          <a:xfrm>
            <a:off x="1657976" y="6044756"/>
            <a:ext cx="1009024" cy="369332"/>
          </a:xfrm>
          <a:prstGeom prst="rect">
            <a:avLst/>
          </a:prstGeom>
          <a:solidFill>
            <a:schemeClr val="bg1"/>
          </a:solidFill>
        </p:spPr>
        <p:txBody>
          <a:bodyPr wrap="square" rtlCol="0">
            <a:spAutoFit/>
          </a:bodyPr>
          <a:lstStyle/>
          <a:p>
            <a:pPr algn="r"/>
            <a:r>
              <a:rPr lang="en-US" b="1" dirty="0" err="1" smtClean="0"/>
              <a:t>Hình</a:t>
            </a:r>
            <a:r>
              <a:rPr lang="en-US" b="1" dirty="0" smtClean="0"/>
              <a:t>:</a:t>
            </a:r>
            <a:endParaRPr lang="en-US" b="1" dirty="0"/>
          </a:p>
        </p:txBody>
      </p:sp>
    </p:spTree>
    <p:extLst>
      <p:ext uri="{BB962C8B-B14F-4D97-AF65-F5344CB8AC3E}">
        <p14:creationId xmlns:p14="http://schemas.microsoft.com/office/powerpoint/2010/main" val="12873183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34636" y="484910"/>
            <a:ext cx="9178636" cy="6370975"/>
          </a:xfrm>
          <a:prstGeom prst="rect">
            <a:avLst/>
          </a:prstGeom>
        </p:spPr>
        <p:txBody>
          <a:bodyPr wrap="square">
            <a:spAutoFit/>
          </a:bodyPr>
          <a:lstStyle/>
          <a:p>
            <a:pPr algn="just"/>
            <a:r>
              <a:rPr lang="en-US" sz="2400" b="1" dirty="0" err="1">
                <a:solidFill>
                  <a:srgbClr val="FF0066"/>
                </a:solidFill>
                <a:latin typeface="Arial" pitchFamily="34" charset="0"/>
                <a:cs typeface="Arial" pitchFamily="34" charset="0"/>
              </a:rPr>
              <a:t>Quạt</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hướng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trục</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sym typeface="Symbol"/>
              </a:rPr>
              <a:t>Đặc</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điểm</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kỹ</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thuật</a:t>
            </a:r>
            <a:endParaRPr lang="en-US" sz="2400" b="1" dirty="0" smtClean="0">
              <a:solidFill>
                <a:srgbClr val="0070C0"/>
              </a:solidFill>
              <a:latin typeface="Arial" pitchFamily="34" charset="0"/>
              <a:cs typeface="Arial" pitchFamily="34" charset="0"/>
              <a:sym typeface="Symbol"/>
            </a:endParaRPr>
          </a:p>
          <a:p>
            <a:pPr algn="just"/>
            <a:r>
              <a:rPr lang="en-US" sz="2400" dirty="0" err="1" smtClean="0">
                <a:latin typeface="Arial" pitchFamily="34" charset="0"/>
                <a:cs typeface="Arial" pitchFamily="34" charset="0"/>
              </a:rPr>
              <a:t>Là</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loại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quạt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đẩy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chạy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nhanh</a:t>
            </a:r>
            <a:r>
              <a:rPr lang="en-US" sz="2400" dirty="0" smtClean="0">
                <a:latin typeface="Arial" pitchFamily="34" charset="0"/>
                <a:cs typeface="Arial" pitchFamily="34" charset="0"/>
              </a:rPr>
              <a:t> (n</a:t>
            </a:r>
            <a:r>
              <a:rPr lang="en-US" sz="2400" baseline="-25000" dirty="0" smtClean="0">
                <a:latin typeface="Arial" pitchFamily="34" charset="0"/>
                <a:cs typeface="Arial" pitchFamily="34" charset="0"/>
              </a:rPr>
              <a:t>s</a:t>
            </a:r>
            <a:r>
              <a:rPr lang="en-US" sz="2400" dirty="0" smtClean="0">
                <a:latin typeface="Arial" pitchFamily="34" charset="0"/>
                <a:cs typeface="Arial" pitchFamily="34" charset="0"/>
              </a:rPr>
              <a:t> &gt; 1000 v/p), </a:t>
            </a:r>
            <a:r>
              <a:rPr lang="en-US" sz="2400" dirty="0" err="1" smtClean="0">
                <a:latin typeface="Arial" pitchFamily="34" charset="0"/>
                <a:cs typeface="Arial" pitchFamily="34" charset="0"/>
              </a:rPr>
              <a:t>được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dùng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vận</a:t>
            </a:r>
            <a:r>
              <a:rPr lang="en-US" sz="2400" dirty="0" smtClean="0">
                <a:latin typeface="Arial" pitchFamily="34" charset="0"/>
                <a:cs typeface="Arial" pitchFamily="34" charset="0"/>
              </a:rPr>
              <a:t> </a:t>
            </a:r>
            <a:r>
              <a:rPr lang="en-US" sz="2400" dirty="0" err="1">
                <a:latin typeface="Arial" pitchFamily="34" charset="0"/>
                <a:cs typeface="Arial" pitchFamily="34" charset="0"/>
              </a:rPr>
              <a:t>chuyển</a:t>
            </a:r>
            <a:r>
              <a:rPr lang="en-US" sz="2400" dirty="0">
                <a:latin typeface="Arial" pitchFamily="34" charset="0"/>
                <a:cs typeface="Arial" pitchFamily="34" charset="0"/>
              </a:rPr>
              <a:t> </a:t>
            </a:r>
            <a:r>
              <a:rPr lang="en-US" sz="2400" dirty="0" err="1">
                <a:latin typeface="Arial" pitchFamily="34" charset="0"/>
                <a:cs typeface="Arial" pitchFamily="34" charset="0"/>
              </a:rPr>
              <a:t>một</a:t>
            </a:r>
            <a:r>
              <a:rPr lang="en-US" sz="2400" dirty="0">
                <a:latin typeface="Arial" pitchFamily="34" charset="0"/>
                <a:cs typeface="Arial" pitchFamily="34" charset="0"/>
              </a:rPr>
              <a:t> </a:t>
            </a:r>
            <a:r>
              <a:rPr lang="en-US" sz="2400" dirty="0" err="1" smtClean="0">
                <a:latin typeface="Arial" pitchFamily="34" charset="0"/>
                <a:cs typeface="Arial" pitchFamily="34" charset="0"/>
              </a:rPr>
              <a:t>thể</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tích</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tương</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đối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lớn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err="1">
                <a:latin typeface="Arial" pitchFamily="34" charset="0"/>
                <a:cs typeface="Arial" pitchFamily="34" charset="0"/>
              </a:rPr>
              <a:t>áp</a:t>
            </a:r>
            <a:r>
              <a:rPr lang="en-US" sz="2400" dirty="0">
                <a:latin typeface="Arial" pitchFamily="34" charset="0"/>
                <a:cs typeface="Arial" pitchFamily="34" charset="0"/>
              </a:rPr>
              <a:t> </a:t>
            </a:r>
            <a:r>
              <a:rPr lang="en-US" sz="2400" dirty="0" err="1">
                <a:latin typeface="Arial" pitchFamily="34" charset="0"/>
                <a:cs typeface="Arial" pitchFamily="34" charset="0"/>
              </a:rPr>
              <a:t>suất</a:t>
            </a:r>
            <a:r>
              <a:rPr lang="en-US" sz="2400" dirty="0">
                <a:latin typeface="Arial" pitchFamily="34" charset="0"/>
                <a:cs typeface="Arial" pitchFamily="34" charset="0"/>
              </a:rPr>
              <a:t> </a:t>
            </a:r>
            <a:r>
              <a:rPr lang="en-US" sz="2400" dirty="0" err="1">
                <a:latin typeface="Arial" pitchFamily="34" charset="0"/>
                <a:cs typeface="Arial" pitchFamily="34" charset="0"/>
              </a:rPr>
              <a:t>nhỏ</a:t>
            </a:r>
            <a:r>
              <a:rPr lang="en-US" sz="2400" dirty="0">
                <a:latin typeface="Arial" pitchFamily="34" charset="0"/>
                <a:cs typeface="Arial" pitchFamily="34" charset="0"/>
              </a:rPr>
              <a:t> </a:t>
            </a:r>
            <a:r>
              <a:rPr lang="en-US" sz="2400" dirty="0" smtClean="0">
                <a:latin typeface="Arial" pitchFamily="34" charset="0"/>
                <a:cs typeface="Arial" pitchFamily="34" charset="0"/>
              </a:rPr>
              <a:t>(</a:t>
            </a:r>
            <a:r>
              <a:rPr lang="en-US" sz="2400" dirty="0">
                <a:latin typeface="Arial" pitchFamily="34" charset="0"/>
                <a:cs typeface="Arial" pitchFamily="34" charset="0"/>
                <a:sym typeface="Symbol"/>
              </a:rPr>
              <a:t> 25 mmH</a:t>
            </a:r>
            <a:r>
              <a:rPr lang="en-US" sz="2400" baseline="-25000" dirty="0">
                <a:latin typeface="Arial" pitchFamily="34" charset="0"/>
                <a:cs typeface="Arial" pitchFamily="34" charset="0"/>
                <a:sym typeface="Symbol"/>
              </a:rPr>
              <a:t>2</a:t>
            </a:r>
            <a:r>
              <a:rPr lang="en-US" sz="2400" dirty="0">
                <a:latin typeface="Arial" pitchFamily="34" charset="0"/>
                <a:cs typeface="Arial" pitchFamily="34" charset="0"/>
                <a:sym typeface="Symbol"/>
              </a:rPr>
              <a:t>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ví</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dụ</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gió</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xí</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nghiệp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đường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hầm</a:t>
            </a:r>
            <a:r>
              <a:rPr lang="en-US" sz="2400" dirty="0" smtClean="0">
                <a:latin typeface="Arial" pitchFamily="34" charset="0"/>
                <a:cs typeface="Arial" pitchFamily="34" charset="0"/>
                <a:sym typeface="Symbol"/>
              </a:rPr>
              <a:t>,…</a:t>
            </a: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r>
              <a:rPr lang="en-US" sz="2400" dirty="0" err="1" smtClean="0">
                <a:latin typeface="Arial" pitchFamily="34" charset="0"/>
                <a:cs typeface="Arial" pitchFamily="34" charset="0"/>
                <a:sym typeface="Symbol"/>
              </a:rPr>
              <a:t>Vì</a:t>
            </a:r>
            <a:r>
              <a:rPr lang="en-US" sz="2400" dirty="0" smtClean="0">
                <a:latin typeface="Arial" pitchFamily="34" charset="0"/>
                <a:cs typeface="Arial" pitchFamily="34" charset="0"/>
                <a:sym typeface="Symbol"/>
              </a:rPr>
              <a:t> </a:t>
            </a:r>
            <a:r>
              <a:rPr lang="en-US" sz="2400" dirty="0" err="1">
                <a:latin typeface="Arial" pitchFamily="34" charset="0"/>
                <a:cs typeface="Arial" pitchFamily="34" charset="0"/>
                <a:sym typeface="Symbol"/>
              </a:rPr>
              <a:t>chuyển</a:t>
            </a:r>
            <a:r>
              <a:rPr lang="en-US" sz="2400" dirty="0">
                <a:latin typeface="Arial" pitchFamily="34" charset="0"/>
                <a:cs typeface="Arial" pitchFamily="34" charset="0"/>
                <a:sym typeface="Symbol"/>
              </a:rPr>
              <a:t> </a:t>
            </a:r>
            <a:r>
              <a:rPr lang="en-US" sz="2400" dirty="0" err="1">
                <a:latin typeface="Arial" pitchFamily="34" charset="0"/>
                <a:cs typeface="Arial" pitchFamily="34" charset="0"/>
                <a:sym typeface="Symbol"/>
              </a:rPr>
              <a:t>động</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khí</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đi</a:t>
            </a:r>
            <a:r>
              <a:rPr lang="en-US" sz="2400" dirty="0" smtClean="0">
                <a:latin typeface="Arial" pitchFamily="34" charset="0"/>
                <a:cs typeface="Arial" pitchFamily="34" charset="0"/>
                <a:sym typeface="Symbol"/>
              </a:rPr>
              <a:t> qua </a:t>
            </a:r>
            <a:r>
              <a:rPr lang="en-US" sz="2400" dirty="0" err="1" smtClean="0">
                <a:latin typeface="Arial" pitchFamily="34" charset="0"/>
                <a:cs typeface="Arial" pitchFamily="34" charset="0"/>
                <a:sym typeface="Symbol"/>
              </a:rPr>
              <a:t>quạt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là</a:t>
            </a:r>
            <a:r>
              <a:rPr lang="en-US" sz="2400" dirty="0" smtClean="0">
                <a:latin typeface="Arial" pitchFamily="34" charset="0"/>
                <a:cs typeface="Arial" pitchFamily="34" charset="0"/>
                <a:sym typeface="Symbol"/>
              </a:rPr>
              <a:t> song </a:t>
            </a:r>
            <a:r>
              <a:rPr lang="en-US" sz="2400" dirty="0" err="1" smtClean="0">
                <a:latin typeface="Arial" pitchFamily="34" charset="0"/>
                <a:cs typeface="Arial" pitchFamily="34" charset="0"/>
                <a:sym typeface="Symbol"/>
              </a:rPr>
              <a:t>song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với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trục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đổi</a:t>
            </a:r>
            <a:r>
              <a:rPr lang="en-US" sz="2400" dirty="0">
                <a:latin typeface="Arial" pitchFamily="34" charset="0"/>
                <a:cs typeface="Arial" pitchFamily="34" charset="0"/>
                <a:sym typeface="Symbol"/>
              </a:rPr>
              <a:t> </a:t>
            </a:r>
            <a:r>
              <a:rPr lang="en-US" sz="2400" dirty="0" smtClean="0">
                <a:latin typeface="Arial" pitchFamily="34" charset="0"/>
                <a:cs typeface="Arial" pitchFamily="34" charset="0"/>
                <a:sym typeface="Symbol"/>
              </a:rPr>
              <a:t>(</a:t>
            </a:r>
            <a:r>
              <a:rPr lang="en-US" sz="2400" dirty="0" err="1" smtClean="0">
                <a:latin typeface="Arial" pitchFamily="34" charset="0"/>
                <a:cs typeface="Arial" pitchFamily="34" charset="0"/>
                <a:sym typeface="Symbol"/>
              </a:rPr>
              <a:t>vận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(u</a:t>
            </a:r>
            <a:r>
              <a:rPr lang="en-US" sz="2400" baseline="-25000" dirty="0" smtClean="0">
                <a:latin typeface="Arial" pitchFamily="34" charset="0"/>
                <a:cs typeface="Arial" pitchFamily="34" charset="0"/>
                <a:sym typeface="Symbol"/>
              </a:rPr>
              <a:t>1</a:t>
            </a:r>
            <a:r>
              <a:rPr lang="en-US" sz="2400" dirty="0" smtClean="0">
                <a:latin typeface="Arial" pitchFamily="34" charset="0"/>
                <a:cs typeface="Arial" pitchFamily="34" charset="0"/>
                <a:sym typeface="Symbol"/>
              </a:rPr>
              <a:t>) = </a:t>
            </a:r>
            <a:r>
              <a:rPr lang="en-US" sz="2400" dirty="0" err="1" smtClean="0">
                <a:latin typeface="Arial" pitchFamily="34" charset="0"/>
                <a:cs typeface="Arial" pitchFamily="34" charset="0"/>
                <a:sym typeface="Symbol"/>
              </a:rPr>
              <a:t>vận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tốc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dòng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ra</a:t>
            </a:r>
            <a:r>
              <a:rPr lang="en-US" sz="2400" dirty="0" smtClean="0">
                <a:latin typeface="Arial" pitchFamily="34" charset="0"/>
                <a:cs typeface="Arial" pitchFamily="34" charset="0"/>
                <a:sym typeface="Symbol"/>
              </a:rPr>
              <a:t> (u</a:t>
            </a:r>
            <a:r>
              <a:rPr lang="en-US" sz="2400" baseline="-25000" dirty="0" smtClean="0">
                <a:latin typeface="Arial" pitchFamily="34" charset="0"/>
                <a:cs typeface="Arial" pitchFamily="34" charset="0"/>
                <a:sym typeface="Symbol"/>
              </a:rPr>
              <a:t>2</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tâm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tham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quá</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làm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việc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của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hướng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trục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tạo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lực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nhỏ</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tâm</a:t>
            </a:r>
            <a:r>
              <a:rPr lang="en-US" sz="2400" dirty="0" smtClean="0">
                <a:latin typeface="Arial" pitchFamily="34" charset="0"/>
                <a:cs typeface="Arial" pitchFamily="34" charset="0"/>
                <a:sym typeface="Symbol"/>
              </a:rPr>
              <a:t>.</a:t>
            </a:r>
            <a:endParaRPr lang="en-US" sz="2400" dirty="0">
              <a:latin typeface="Arial" pitchFamily="34" charset="0"/>
              <a:cs typeface="Arial" pitchFamily="34" charset="0"/>
            </a:endParaRPr>
          </a:p>
        </p:txBody>
      </p:sp>
      <p:pic>
        <p:nvPicPr>
          <p:cNvPr id="11270" name="Picture 6" descr="http://www.howden.com/NR/rdonlyres/AD9CC397-7E62-4345-98C0-2CB3CF3F6DC7/0/LargeVariablePitchAxialF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36592"/>
            <a:ext cx="3379352" cy="312120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4332929" y="2150447"/>
            <a:ext cx="4201471" cy="3031153"/>
            <a:chOff x="4332929" y="2150447"/>
            <a:chExt cx="4201471" cy="3031153"/>
          </a:xfrm>
        </p:grpSpPr>
        <p:pic>
          <p:nvPicPr>
            <p:cNvPr id="11268" name="Picture 4" descr="http://img.nauticexpo.com/images_ne/photo-g/axial-fan-for-ships-31817-474391.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332929" y="2212792"/>
              <a:ext cx="3972871" cy="296880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019800" y="2150447"/>
              <a:ext cx="2514600" cy="76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27</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938303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9749" y="1676400"/>
            <a:ext cx="5370396" cy="4589040"/>
          </a:xfrm>
          <a:prstGeom prst="rect">
            <a:avLst/>
          </a:prstGeom>
        </p:spPr>
      </p:pic>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34636" y="484910"/>
            <a:ext cx="9178636" cy="6447919"/>
          </a:xfrm>
          <a:prstGeom prst="rect">
            <a:avLst/>
          </a:prstGeom>
        </p:spPr>
        <p:txBody>
          <a:bodyPr wrap="square">
            <a:spAutoFit/>
          </a:bodyPr>
          <a:lstStyle/>
          <a:p>
            <a:pPr algn="just"/>
            <a:r>
              <a:rPr lang="en-US" sz="2400" b="1" dirty="0" err="1">
                <a:solidFill>
                  <a:srgbClr val="FF0066"/>
                </a:solidFill>
                <a:latin typeface="Arial" pitchFamily="34" charset="0"/>
                <a:cs typeface="Arial" pitchFamily="34" charset="0"/>
              </a:rPr>
              <a:t>Quạt</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hướng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trục</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sym typeface="Symbol"/>
              </a:rPr>
              <a:t>Đặc</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điểm</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kỹ</a:t>
            </a:r>
            <a:r>
              <a:rPr lang="en-US" sz="2400" b="1" dirty="0" smtClean="0">
                <a:solidFill>
                  <a:srgbClr val="0070C0"/>
                </a:solidFill>
                <a:latin typeface="Arial" pitchFamily="34" charset="0"/>
                <a:cs typeface="Arial" pitchFamily="34" charset="0"/>
                <a:sym typeface="Symbol"/>
              </a:rPr>
              <a:t> </a:t>
            </a:r>
            <a:r>
              <a:rPr lang="en-US" sz="2400" b="1" dirty="0" err="1" smtClean="0">
                <a:solidFill>
                  <a:srgbClr val="0070C0"/>
                </a:solidFill>
                <a:latin typeface="Arial" pitchFamily="34" charset="0"/>
                <a:cs typeface="Arial" pitchFamily="34" charset="0"/>
                <a:sym typeface="Symbol"/>
              </a:rPr>
              <a:t>thuật</a:t>
            </a:r>
            <a:endParaRPr lang="en-US" sz="2400" b="1" dirty="0" smtClean="0">
              <a:solidFill>
                <a:srgbClr val="0070C0"/>
              </a:solidFill>
              <a:latin typeface="Arial" pitchFamily="34" charset="0"/>
              <a:cs typeface="Arial" pitchFamily="34" charset="0"/>
              <a:sym typeface="Symbol"/>
            </a:endParaRPr>
          </a:p>
          <a:p>
            <a:pPr algn="just"/>
            <a:r>
              <a:rPr lang="en-US" sz="2400" b="1" dirty="0" err="1" smtClean="0">
                <a:latin typeface="Arial" pitchFamily="34" charset="0"/>
                <a:cs typeface="Arial" pitchFamily="34" charset="0"/>
              </a:rPr>
              <a:t>Công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suất</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động</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cơ</a:t>
            </a:r>
            <a:r>
              <a:rPr lang="en-US" sz="2400" b="1" dirty="0" smtClean="0">
                <a:latin typeface="Arial" pitchFamily="34" charset="0"/>
                <a:cs typeface="Arial" pitchFamily="34" charset="0"/>
              </a:rPr>
              <a:t> </a:t>
            </a:r>
            <a:r>
              <a:rPr lang="en-US" sz="2400" dirty="0" smtClean="0">
                <a:latin typeface="Times New Roman" pitchFamily="18" charset="0"/>
                <a:cs typeface="Times New Roman" pitchFamily="18" charset="0"/>
                <a:sym typeface="Symbol"/>
              </a:rPr>
              <a:t>    </a:t>
            </a:r>
          </a:p>
          <a:p>
            <a:pPr algn="just"/>
            <a:r>
              <a:rPr lang="en-US" sz="2400" dirty="0">
                <a:latin typeface="Times New Roman" pitchFamily="18" charset="0"/>
                <a:cs typeface="Times New Roman" pitchFamily="18" charset="0"/>
                <a:sym typeface="Symbol"/>
              </a:rPr>
              <a:t>	</a:t>
            </a:r>
            <a:r>
              <a:rPr lang="en-US" sz="2400" dirty="0" smtClean="0">
                <a:latin typeface="Times New Roman" pitchFamily="18" charset="0"/>
                <a:cs typeface="Times New Roman" pitchFamily="18" charset="0"/>
                <a:sym typeface="Symbol"/>
              </a:rPr>
              <a:t>		</a:t>
            </a:r>
            <a:r>
              <a:rPr lang="en-US" sz="2400" dirty="0" err="1" smtClean="0">
                <a:latin typeface="Times New Roman" pitchFamily="18" charset="0"/>
                <a:cs typeface="Times New Roman" pitchFamily="18" charset="0"/>
                <a:sym typeface="Symbol"/>
              </a:rPr>
              <a:t>N</a:t>
            </a:r>
            <a:r>
              <a:rPr lang="en-US" sz="2400" baseline="-25000" dirty="0" err="1" smtClean="0">
                <a:latin typeface="Times New Roman" pitchFamily="18" charset="0"/>
                <a:cs typeface="Times New Roman" pitchFamily="18" charset="0"/>
                <a:sym typeface="Symbol"/>
              </a:rPr>
              <a:t>đc</a:t>
            </a:r>
            <a:r>
              <a:rPr lang="en-US" sz="2400" dirty="0" smtClean="0">
                <a:latin typeface="Times New Roman" pitchFamily="18" charset="0"/>
                <a:cs typeface="Times New Roman" pitchFamily="18" charset="0"/>
                <a:sym typeface="Symbol"/>
              </a:rPr>
              <a:t> = </a:t>
            </a:r>
            <a:r>
              <a:rPr lang="en-US" sz="2400" dirty="0" err="1" smtClean="0">
                <a:latin typeface="Times New Roman" pitchFamily="18" charset="0"/>
                <a:cs typeface="Times New Roman" pitchFamily="18" charset="0"/>
                <a:sym typeface="Symbol"/>
              </a:rPr>
              <a:t>kN</a:t>
            </a:r>
            <a:r>
              <a:rPr lang="en-US" sz="2400" baseline="-25000" dirty="0" err="1" smtClean="0">
                <a:latin typeface="Times New Roman" pitchFamily="18" charset="0"/>
                <a:cs typeface="Times New Roman" pitchFamily="18" charset="0"/>
                <a:sym typeface="Symbol"/>
              </a:rPr>
              <a:t>lt</a:t>
            </a:r>
            <a:r>
              <a:rPr lang="en-US" sz="2400" dirty="0" smtClean="0">
                <a:latin typeface="Arial" pitchFamily="34" charset="0"/>
                <a:cs typeface="Arial" pitchFamily="34" charset="0"/>
                <a:sym typeface="Symbol"/>
              </a:rPr>
              <a:t>,  kW; k = 1,05 ÷ 1,2</a:t>
            </a:r>
          </a:p>
          <a:p>
            <a:pPr algn="just"/>
            <a:r>
              <a:rPr lang="en-US" sz="2400" b="1" dirty="0" err="1" smtClean="0">
                <a:latin typeface="Arial" pitchFamily="34" charset="0"/>
                <a:cs typeface="Arial" pitchFamily="34" charset="0"/>
                <a:sym typeface="Symbol"/>
              </a:rPr>
              <a:t>Đường</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kính</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quạt</a:t>
            </a:r>
            <a:endParaRPr lang="en-US" sz="2400" b="1" dirty="0" smtClean="0">
              <a:latin typeface="Arial" pitchFamily="34" charset="0"/>
              <a:cs typeface="Arial" pitchFamily="34" charset="0"/>
              <a:sym typeface="Symbol"/>
            </a:endParaRPr>
          </a:p>
          <a:p>
            <a:pPr algn="just"/>
            <a:endParaRPr lang="en-US" sz="2400" dirty="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endParaRPr lang="en-US" sz="2400" b="1" dirty="0" smtClean="0">
              <a:latin typeface="Arial" pitchFamily="34" charset="0"/>
              <a:cs typeface="Arial" pitchFamily="34" charset="0"/>
              <a:sym typeface="Symbol"/>
            </a:endParaRPr>
          </a:p>
          <a:p>
            <a:pPr algn="just"/>
            <a:r>
              <a:rPr lang="en-US" sz="2400" b="1" dirty="0" err="1" smtClean="0">
                <a:latin typeface="Arial" pitchFamily="34" charset="0"/>
                <a:cs typeface="Arial" pitchFamily="34" charset="0"/>
                <a:sym typeface="Symbol"/>
              </a:rPr>
              <a:t>Vận</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tốc</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dòng</a:t>
            </a:r>
            <a:endParaRPr lang="en-US" sz="2400" b="1" dirty="0" smtClean="0">
              <a:latin typeface="Arial" pitchFamily="34" charset="0"/>
              <a:cs typeface="Arial" pitchFamily="34" charset="0"/>
              <a:sym typeface="Symbol"/>
            </a:endParaRPr>
          </a:p>
          <a:p>
            <a:pPr algn="just"/>
            <a:endParaRPr lang="en-US" sz="2400" b="1" dirty="0" smtClean="0">
              <a:latin typeface="Arial" pitchFamily="34" charset="0"/>
              <a:cs typeface="Arial" pitchFamily="34" charset="0"/>
              <a:sym typeface="Symbol"/>
            </a:endParaRPr>
          </a:p>
          <a:p>
            <a:pPr algn="just"/>
            <a:endParaRPr lang="en-US" sz="2400" dirty="0" smtClean="0">
              <a:latin typeface="Arial" pitchFamily="34" charset="0"/>
              <a:cs typeface="Arial" pitchFamily="34" charset="0"/>
              <a:sym typeface="Symbol"/>
            </a:endParaRPr>
          </a:p>
          <a:p>
            <a:pPr algn="just"/>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hệ</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hình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dạng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cánh</a:t>
            </a:r>
            <a:r>
              <a:rPr lang="en-US" sz="2400" dirty="0" smtClean="0">
                <a:latin typeface="Arial" pitchFamily="34" charset="0"/>
                <a:cs typeface="Arial" pitchFamily="34" charset="0"/>
                <a:sym typeface="Symbol"/>
              </a:rPr>
              <a:t>, </a:t>
            </a:r>
          </a:p>
          <a:p>
            <a:pPr algn="just"/>
            <a:r>
              <a:rPr lang="en-US" sz="2400" dirty="0" err="1" smtClean="0">
                <a:latin typeface="Arial" pitchFamily="34" charset="0"/>
                <a:cs typeface="Arial" pitchFamily="34" charset="0"/>
                <a:sym typeface="Symbol"/>
              </a:rPr>
              <a:t>cánh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phẳng</a:t>
            </a:r>
            <a:r>
              <a:rPr lang="en-US" sz="2400" dirty="0" smtClean="0">
                <a:latin typeface="Arial" pitchFamily="34" charset="0"/>
                <a:cs typeface="Arial" pitchFamily="34" charset="0"/>
                <a:sym typeface="Symbol"/>
              </a:rPr>
              <a:t>: = 2,8 ÷ 3,5; </a:t>
            </a:r>
          </a:p>
          <a:p>
            <a:pPr algn="just"/>
            <a:r>
              <a:rPr lang="en-US" sz="2400" dirty="0" err="1" smtClean="0">
                <a:latin typeface="Arial" pitchFamily="34" charset="0"/>
                <a:cs typeface="Arial" pitchFamily="34" charset="0"/>
                <a:sym typeface="Symbol"/>
              </a:rPr>
              <a:t>cánh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cong</a:t>
            </a:r>
            <a:r>
              <a:rPr lang="en-US" sz="2400" dirty="0" smtClean="0">
                <a:latin typeface="Arial" pitchFamily="34" charset="0"/>
                <a:cs typeface="Arial" pitchFamily="34" charset="0"/>
                <a:sym typeface="Symbol"/>
              </a:rPr>
              <a:t>:   = 2,2 </a:t>
            </a:r>
            <a:r>
              <a:rPr lang="en-US" sz="2400" dirty="0">
                <a:latin typeface="Arial" pitchFamily="34" charset="0"/>
                <a:cs typeface="Arial" pitchFamily="34" charset="0"/>
                <a:sym typeface="Symbol"/>
              </a:rPr>
              <a:t>÷ </a:t>
            </a:r>
            <a:r>
              <a:rPr lang="en-US" sz="2400" dirty="0" smtClean="0">
                <a:latin typeface="Arial" pitchFamily="34" charset="0"/>
                <a:cs typeface="Arial" pitchFamily="34" charset="0"/>
                <a:sym typeface="Symbol"/>
              </a:rPr>
              <a:t>2,9.</a:t>
            </a:r>
          </a:p>
          <a:p>
            <a:pPr algn="just">
              <a:spcBef>
                <a:spcPts val="600"/>
              </a:spcBef>
            </a:pPr>
            <a:r>
              <a:rPr lang="en-US" sz="2400" b="1" dirty="0" err="1" smtClean="0">
                <a:latin typeface="Arial" pitchFamily="34" charset="0"/>
                <a:cs typeface="Arial" pitchFamily="34" charset="0"/>
                <a:sym typeface="Symbol"/>
              </a:rPr>
              <a:t>Đặc</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tuyến</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quạt</a:t>
            </a:r>
            <a:endParaRPr lang="en-US" sz="2400" b="1" dirty="0" smtClean="0">
              <a:latin typeface="Arial" pitchFamily="34" charset="0"/>
              <a:cs typeface="Arial" pitchFamily="34" charset="0"/>
              <a:sym typeface="Symbol"/>
            </a:endParaRPr>
          </a:p>
          <a:p>
            <a:pPr marL="342900" indent="-342900" algn="just">
              <a:buFont typeface="Wingdings" pitchFamily="2" charset="2"/>
              <a:buChar char="§"/>
            </a:pPr>
            <a:r>
              <a:rPr lang="en-US" sz="2400" dirty="0" err="1" smtClean="0">
                <a:latin typeface="Arial" pitchFamily="34" charset="0"/>
                <a:cs typeface="Arial" pitchFamily="34" charset="0"/>
                <a:sym typeface="Symbol"/>
              </a:rPr>
              <a:t>Hiệu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quạt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lớn</a:t>
            </a:r>
            <a:r>
              <a:rPr lang="en-US" sz="2400" dirty="0" smtClean="0">
                <a:latin typeface="Arial" pitchFamily="34" charset="0"/>
                <a:cs typeface="Arial" pitchFamily="34" charset="0"/>
                <a:sym typeface="Symbol"/>
              </a:rPr>
              <a:t>;</a:t>
            </a:r>
          </a:p>
          <a:p>
            <a:pPr marL="342900" indent="-342900" algn="just">
              <a:buFont typeface="Wingdings" pitchFamily="2" charset="2"/>
              <a:buChar char="§"/>
            </a:pPr>
            <a:r>
              <a:rPr lang="en-US" sz="2400" dirty="0" err="1" smtClean="0">
                <a:latin typeface="Arial" pitchFamily="34" charset="0"/>
                <a:cs typeface="Arial" pitchFamily="34" charset="0"/>
                <a:sym typeface="Symbol"/>
              </a:rPr>
              <a:t>Công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tiêu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hao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hầu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như</a:t>
            </a:r>
            <a:endParaRPr lang="en-US" sz="2400" dirty="0" smtClean="0">
              <a:latin typeface="Arial" pitchFamily="34" charset="0"/>
              <a:cs typeface="Arial" pitchFamily="34" charset="0"/>
              <a:sym typeface="Symbol"/>
            </a:endParaRPr>
          </a:p>
          <a:p>
            <a:pPr algn="just"/>
            <a:r>
              <a:rPr lang="en-US" sz="2400" dirty="0" err="1" smtClean="0">
                <a:latin typeface="Arial" pitchFamily="34" charset="0"/>
                <a:cs typeface="Arial" pitchFamily="34" charset="0"/>
                <a:sym typeface="Symbol"/>
              </a:rPr>
              <a:t>không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phụ</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thuộc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năng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a:t>
            </a:r>
          </a:p>
        </p:txBody>
      </p:sp>
      <p:graphicFrame>
        <p:nvGraphicFramePr>
          <p:cNvPr id="4" name="Object 3"/>
          <p:cNvGraphicFramePr>
            <a:graphicFrameLocks noChangeAspect="1"/>
          </p:cNvGraphicFramePr>
          <p:nvPr>
            <p:extLst>
              <p:ext uri="{D42A27DB-BD31-4B8C-83A1-F6EECF244321}">
                <p14:modId xmlns:p14="http://schemas.microsoft.com/office/powerpoint/2010/main" val="3204570606"/>
              </p:ext>
            </p:extLst>
          </p:nvPr>
        </p:nvGraphicFramePr>
        <p:xfrm>
          <a:off x="1371600" y="2139950"/>
          <a:ext cx="1996622" cy="984250"/>
        </p:xfrm>
        <a:graphic>
          <a:graphicData uri="http://schemas.openxmlformats.org/presentationml/2006/ole">
            <mc:AlternateContent xmlns:mc="http://schemas.openxmlformats.org/markup-compatibility/2006">
              <mc:Choice xmlns:v="urn:schemas-microsoft-com:vml" Requires="v">
                <p:oleObj spid="_x0000_s12400" name="Equation" r:id="rId4" imgW="901440" imgH="444240" progId="Equation.3">
                  <p:embed/>
                </p:oleObj>
              </mc:Choice>
              <mc:Fallback>
                <p:oleObj name="Equation" r:id="rId4" imgW="901440" imgH="444240" progId="Equation.3">
                  <p:embed/>
                  <p:pic>
                    <p:nvPicPr>
                      <p:cNvPr id="0" name=""/>
                      <p:cNvPicPr/>
                      <p:nvPr/>
                    </p:nvPicPr>
                    <p:blipFill>
                      <a:blip r:embed="rId5"/>
                      <a:stretch>
                        <a:fillRect/>
                      </a:stretch>
                    </p:blipFill>
                    <p:spPr>
                      <a:xfrm>
                        <a:off x="1371600" y="2139950"/>
                        <a:ext cx="1996622" cy="98425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38633087"/>
              </p:ext>
            </p:extLst>
          </p:nvPr>
        </p:nvGraphicFramePr>
        <p:xfrm>
          <a:off x="1458342" y="3505200"/>
          <a:ext cx="2446337" cy="533400"/>
        </p:xfrm>
        <a:graphic>
          <a:graphicData uri="http://schemas.openxmlformats.org/presentationml/2006/ole">
            <mc:AlternateContent xmlns:mc="http://schemas.openxmlformats.org/markup-compatibility/2006">
              <mc:Choice xmlns:v="urn:schemas-microsoft-com:vml" Requires="v">
                <p:oleObj spid="_x0000_s12401" name="Equation" r:id="rId6" imgW="1104840" imgH="241200" progId="Equation.3">
                  <p:embed/>
                </p:oleObj>
              </mc:Choice>
              <mc:Fallback>
                <p:oleObj name="Equation" r:id="rId6" imgW="1104840" imgH="241200" progId="Equation.3">
                  <p:embed/>
                  <p:pic>
                    <p:nvPicPr>
                      <p:cNvPr id="0" name="Object 3"/>
                      <p:cNvPicPr>
                        <a:picLocks noChangeAspect="1" noChangeArrowheads="1"/>
                      </p:cNvPicPr>
                      <p:nvPr/>
                    </p:nvPicPr>
                    <p:blipFill>
                      <a:blip r:embed="rId7"/>
                      <a:srcRect/>
                      <a:stretch>
                        <a:fillRect/>
                      </a:stretch>
                    </p:blipFill>
                    <p:spPr bwMode="auto">
                      <a:xfrm>
                        <a:off x="1458342" y="3505200"/>
                        <a:ext cx="24463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28</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679403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34636" y="484910"/>
            <a:ext cx="9178636" cy="461665"/>
          </a:xfrm>
          <a:prstGeom prst="rect">
            <a:avLst/>
          </a:prstGeom>
        </p:spPr>
        <p:txBody>
          <a:bodyPr wrap="square">
            <a:spAutoFit/>
          </a:bodyPr>
          <a:lstStyle/>
          <a:p>
            <a:pPr algn="just"/>
            <a:r>
              <a:rPr lang="en-US" sz="2400" b="1" dirty="0" smtClean="0">
                <a:solidFill>
                  <a:srgbClr val="FF0066"/>
                </a:solidFill>
                <a:latin typeface="Arial" pitchFamily="34" charset="0"/>
                <a:cs typeface="Arial" pitchFamily="34" charset="0"/>
              </a:rPr>
              <a:t>So </a:t>
            </a:r>
            <a:r>
              <a:rPr lang="en-US" sz="2400" b="1" dirty="0" err="1" smtClean="0">
                <a:solidFill>
                  <a:srgbClr val="FF0066"/>
                </a:solidFill>
                <a:latin typeface="Arial" pitchFamily="34" charset="0"/>
                <a:cs typeface="Arial" pitchFamily="34" charset="0"/>
              </a:rPr>
              <a:t>sánh</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và</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hướng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trục</a:t>
            </a:r>
            <a:r>
              <a:rPr lang="en-US" sz="2400" b="1" dirty="0" smtClean="0">
                <a:solidFill>
                  <a:srgbClr val="FF0066"/>
                </a:solidFill>
                <a:latin typeface="Arial" pitchFamily="34" charset="0"/>
                <a:cs typeface="Arial" pitchFamily="34" charset="0"/>
              </a:rPr>
              <a:t>:</a:t>
            </a:r>
            <a:endParaRPr lang="en-US" sz="2400" dirty="0" smtClean="0">
              <a:latin typeface="Arial" pitchFamily="34" charset="0"/>
              <a:cs typeface="Arial" pitchFamily="34" charset="0"/>
              <a:sym typeface="Symbol"/>
            </a:endParaRPr>
          </a:p>
        </p:txBody>
      </p:sp>
      <p:pic>
        <p:nvPicPr>
          <p:cNvPr id="13314" name="Picture 2" descr="Centrifugal vs. Vane-Axial Fan Perform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8804" y="886553"/>
            <a:ext cx="6157396" cy="429504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390" y="4902875"/>
            <a:ext cx="9133609" cy="2031325"/>
          </a:xfrm>
          <a:prstGeom prst="rect">
            <a:avLst/>
          </a:prstGeom>
        </p:spPr>
        <p:txBody>
          <a:bodyPr wrap="square">
            <a:spAutoFit/>
          </a:bodyPr>
          <a:lstStyle/>
          <a:p>
            <a:pPr algn="just"/>
            <a:r>
              <a:rPr lang="vi-VN" dirty="0">
                <a:latin typeface="Arial" pitchFamily="34" charset="0"/>
                <a:cs typeface="Arial" pitchFamily="34" charset="0"/>
              </a:rPr>
              <a:t>Sự lựa chọn </a:t>
            </a:r>
            <a:r>
              <a:rPr lang="en-US" dirty="0" err="1" smtClean="0">
                <a:latin typeface="Arial" pitchFamily="34" charset="0"/>
                <a:cs typeface="Arial" pitchFamily="34" charset="0"/>
              </a:rPr>
              <a:t>quạt</a:t>
            </a:r>
            <a:r>
              <a:rPr lang="vi-VN" dirty="0" smtClean="0">
                <a:latin typeface="Arial" pitchFamily="34" charset="0"/>
                <a:cs typeface="Arial" pitchFamily="34" charset="0"/>
              </a:rPr>
              <a:t> </a:t>
            </a:r>
            <a:r>
              <a:rPr lang="vi-VN" dirty="0">
                <a:latin typeface="Arial" pitchFamily="34" charset="0"/>
                <a:cs typeface="Arial" pitchFamily="34" charset="0"/>
              </a:rPr>
              <a:t>ly tâm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smtClean="0">
                <a:latin typeface="Arial" pitchFamily="34" charset="0"/>
                <a:cs typeface="Arial" pitchFamily="34" charset="0"/>
              </a:rPr>
              <a:t>cánh</a:t>
            </a:r>
            <a:r>
              <a:rPr lang="en-US" dirty="0" smtClean="0">
                <a:latin typeface="Arial" pitchFamily="34" charset="0"/>
                <a:cs typeface="Arial" pitchFamily="34" charset="0"/>
              </a:rPr>
              <a:t> </a:t>
            </a:r>
            <a:r>
              <a:rPr lang="vi-VN" dirty="0" smtClean="0">
                <a:latin typeface="Arial" pitchFamily="34" charset="0"/>
                <a:cs typeface="Arial" pitchFamily="34" charset="0"/>
              </a:rPr>
              <a:t>cong </a:t>
            </a:r>
            <a:r>
              <a:rPr lang="vi-VN" dirty="0">
                <a:latin typeface="Arial" pitchFamily="34" charset="0"/>
                <a:cs typeface="Arial" pitchFamily="34" charset="0"/>
              </a:rPr>
              <a:t>về phía trước hoặc </a:t>
            </a:r>
            <a:r>
              <a:rPr lang="vi-VN" dirty="0" smtClean="0">
                <a:latin typeface="Arial" pitchFamily="34" charset="0"/>
                <a:cs typeface="Arial" pitchFamily="34" charset="0"/>
              </a:rPr>
              <a:t>hướng</a:t>
            </a:r>
            <a:r>
              <a:rPr lang="en-US" dirty="0" smtClean="0">
                <a:latin typeface="Arial" pitchFamily="34" charset="0"/>
                <a:cs typeface="Arial" pitchFamily="34" charset="0"/>
              </a:rPr>
              <a:t> </a:t>
            </a:r>
            <a:r>
              <a:rPr lang="en-US" dirty="0" err="1" smtClean="0">
                <a:latin typeface="Arial" pitchFamily="34" charset="0"/>
                <a:cs typeface="Arial" pitchFamily="34" charset="0"/>
              </a:rPr>
              <a:t>về</a:t>
            </a:r>
            <a:r>
              <a:rPr lang="en-US" dirty="0" smtClean="0">
                <a:latin typeface="Arial" pitchFamily="34" charset="0"/>
                <a:cs typeface="Arial" pitchFamily="34" charset="0"/>
              </a:rPr>
              <a:t> </a:t>
            </a:r>
            <a:r>
              <a:rPr lang="en-US" dirty="0" err="1" smtClean="0">
                <a:latin typeface="Arial" pitchFamily="34" charset="0"/>
                <a:cs typeface="Arial" pitchFamily="34" charset="0"/>
              </a:rPr>
              <a:t>phía</a:t>
            </a:r>
            <a:r>
              <a:rPr lang="en-US" dirty="0" smtClean="0">
                <a:latin typeface="Arial" pitchFamily="34" charset="0"/>
                <a:cs typeface="Arial" pitchFamily="34" charset="0"/>
              </a:rPr>
              <a:t> </a:t>
            </a:r>
            <a:r>
              <a:rPr lang="en-US" dirty="0" err="1" smtClean="0">
                <a:latin typeface="Arial" pitchFamily="34" charset="0"/>
                <a:cs typeface="Arial" pitchFamily="34" charset="0"/>
              </a:rPr>
              <a:t>sau</a:t>
            </a:r>
            <a:r>
              <a:rPr lang="vi-VN" dirty="0" smtClean="0">
                <a:latin typeface="Arial" pitchFamily="34" charset="0"/>
                <a:cs typeface="Arial" pitchFamily="34" charset="0"/>
              </a:rPr>
              <a:t> </a:t>
            </a:r>
            <a:r>
              <a:rPr lang="vi-VN" dirty="0">
                <a:latin typeface="Arial" pitchFamily="34" charset="0"/>
                <a:cs typeface="Arial" pitchFamily="34" charset="0"/>
              </a:rPr>
              <a:t>hoặc </a:t>
            </a:r>
            <a:r>
              <a:rPr lang="en-US" dirty="0" err="1" smtClean="0">
                <a:latin typeface="Arial" pitchFamily="34" charset="0"/>
                <a:cs typeface="Arial" pitchFamily="34" charset="0"/>
              </a:rPr>
              <a:t>hướng</a:t>
            </a:r>
            <a:r>
              <a:rPr lang="en-US" dirty="0" smtClean="0">
                <a:latin typeface="Arial" pitchFamily="34" charset="0"/>
                <a:cs typeface="Arial" pitchFamily="34" charset="0"/>
              </a:rPr>
              <a:t> </a:t>
            </a:r>
            <a:r>
              <a:rPr lang="en-US" dirty="0" err="1" smtClean="0">
                <a:latin typeface="Arial" pitchFamily="34" charset="0"/>
                <a:cs typeface="Arial" pitchFamily="34" charset="0"/>
              </a:rPr>
              <a:t>kính</a:t>
            </a:r>
            <a:r>
              <a:rPr lang="en-US" dirty="0" smtClean="0">
                <a:latin typeface="Arial" pitchFamily="34" charset="0"/>
                <a:cs typeface="Arial" pitchFamily="34" charset="0"/>
              </a:rPr>
              <a:t> s</a:t>
            </a:r>
            <a:r>
              <a:rPr lang="vi-VN" dirty="0" smtClean="0">
                <a:latin typeface="Arial" pitchFamily="34" charset="0"/>
                <a:cs typeface="Arial" pitchFamily="34" charset="0"/>
              </a:rPr>
              <a:t>o </a:t>
            </a:r>
            <a:r>
              <a:rPr lang="vi-VN" dirty="0">
                <a:latin typeface="Arial" pitchFamily="34" charset="0"/>
                <a:cs typeface="Arial" pitchFamily="34" charset="0"/>
              </a:rPr>
              <a:t>với </a:t>
            </a:r>
            <a:r>
              <a:rPr lang="en-US" dirty="0" err="1" smtClean="0">
                <a:latin typeface="Arial" pitchFamily="34" charset="0"/>
                <a:cs typeface="Arial" pitchFamily="34" charset="0"/>
              </a:rPr>
              <a:t>quạt</a:t>
            </a:r>
            <a:r>
              <a:rPr lang="en-US" dirty="0" smtClean="0">
                <a:latin typeface="Arial" pitchFamily="34" charset="0"/>
                <a:cs typeface="Arial" pitchFamily="34" charset="0"/>
              </a:rPr>
              <a:t> </a:t>
            </a:r>
            <a:r>
              <a:rPr lang="vi-VN" dirty="0" smtClean="0">
                <a:latin typeface="Arial" pitchFamily="34" charset="0"/>
                <a:cs typeface="Arial" pitchFamily="34" charset="0"/>
              </a:rPr>
              <a:t>cánh </a:t>
            </a:r>
            <a:r>
              <a:rPr lang="en-US" dirty="0" err="1" smtClean="0">
                <a:latin typeface="Arial" pitchFamily="34" charset="0"/>
                <a:cs typeface="Arial" pitchFamily="34" charset="0"/>
              </a:rPr>
              <a:t>hướng</a:t>
            </a:r>
            <a:r>
              <a:rPr lang="en-US" dirty="0" smtClean="0">
                <a:latin typeface="Arial" pitchFamily="34" charset="0"/>
                <a:cs typeface="Arial" pitchFamily="34" charset="0"/>
              </a:rPr>
              <a:t> </a:t>
            </a:r>
            <a:r>
              <a:rPr lang="vi-VN" dirty="0" smtClean="0">
                <a:latin typeface="Arial" pitchFamily="34" charset="0"/>
                <a:cs typeface="Arial" pitchFamily="34" charset="0"/>
              </a:rPr>
              <a:t>trục </a:t>
            </a:r>
            <a:r>
              <a:rPr lang="vi-VN" dirty="0">
                <a:latin typeface="Arial" pitchFamily="34" charset="0"/>
                <a:cs typeface="Arial" pitchFamily="34" charset="0"/>
              </a:rPr>
              <a:t>sẽ ảnh hưởng đến hiệu quả sử dụng năng lượng. </a:t>
            </a:r>
            <a:r>
              <a:rPr lang="en-US" dirty="0" smtClean="0">
                <a:latin typeface="Arial" pitchFamily="34" charset="0"/>
                <a:cs typeface="Arial" pitchFamily="34" charset="0"/>
              </a:rPr>
              <a:t>H</a:t>
            </a:r>
            <a:r>
              <a:rPr lang="vi-VN" dirty="0" smtClean="0">
                <a:latin typeface="Arial" pitchFamily="34" charset="0"/>
                <a:cs typeface="Arial" pitchFamily="34" charset="0"/>
              </a:rPr>
              <a:t>ệ </a:t>
            </a:r>
            <a:r>
              <a:rPr lang="vi-VN" dirty="0">
                <a:latin typeface="Arial" pitchFamily="34" charset="0"/>
                <a:cs typeface="Arial" pitchFamily="34" charset="0"/>
              </a:rPr>
              <a:t>thống quạt ly tâm </a:t>
            </a:r>
            <a:r>
              <a:rPr lang="en-US" dirty="0" err="1" smtClean="0">
                <a:latin typeface="Arial" pitchFamily="34" charset="0"/>
                <a:cs typeface="Arial" pitchFamily="34" charset="0"/>
              </a:rPr>
              <a:t>chuẩn</a:t>
            </a:r>
            <a:r>
              <a:rPr lang="en-US" dirty="0" smtClean="0">
                <a:latin typeface="Arial" pitchFamily="34" charset="0"/>
                <a:cs typeface="Arial" pitchFamily="34" charset="0"/>
              </a:rPr>
              <a:t> </a:t>
            </a:r>
            <a:r>
              <a:rPr lang="vi-VN" dirty="0" smtClean="0">
                <a:latin typeface="Arial" pitchFamily="34" charset="0"/>
                <a:cs typeface="Arial" pitchFamily="34" charset="0"/>
              </a:rPr>
              <a:t>thường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smtClean="0">
                <a:latin typeface="Arial" pitchFamily="34" charset="0"/>
                <a:cs typeface="Arial" pitchFamily="34" charset="0"/>
              </a:rPr>
              <a:t>hiệu</a:t>
            </a:r>
            <a:r>
              <a:rPr lang="en-US" dirty="0" smtClean="0">
                <a:latin typeface="Arial" pitchFamily="34" charset="0"/>
                <a:cs typeface="Arial" pitchFamily="34" charset="0"/>
              </a:rPr>
              <a:t> </a:t>
            </a:r>
            <a:r>
              <a:rPr lang="en-US" dirty="0" err="1" smtClean="0">
                <a:latin typeface="Arial" pitchFamily="34" charset="0"/>
                <a:cs typeface="Arial" pitchFamily="34" charset="0"/>
              </a:rPr>
              <a:t>suất</a:t>
            </a:r>
            <a:r>
              <a:rPr lang="en-US" dirty="0" smtClean="0">
                <a:latin typeface="Arial" pitchFamily="34" charset="0"/>
                <a:cs typeface="Arial" pitchFamily="34" charset="0"/>
              </a:rPr>
              <a:t> </a:t>
            </a:r>
            <a:r>
              <a:rPr lang="en-US" dirty="0" err="1" smtClean="0">
                <a:latin typeface="Arial" pitchFamily="34" charset="0"/>
                <a:cs typeface="Arial" pitchFamily="34" charset="0"/>
              </a:rPr>
              <a:t>thấp</a:t>
            </a:r>
            <a:r>
              <a:rPr lang="en-US" dirty="0" smtClean="0">
                <a:latin typeface="Arial" pitchFamily="34" charset="0"/>
                <a:cs typeface="Arial" pitchFamily="34" charset="0"/>
              </a:rPr>
              <a:t> </a:t>
            </a:r>
            <a:r>
              <a:rPr lang="vi-VN" dirty="0" smtClean="0">
                <a:latin typeface="Arial" pitchFamily="34" charset="0"/>
                <a:cs typeface="Arial" pitchFamily="34" charset="0"/>
              </a:rPr>
              <a:t>(50</a:t>
            </a:r>
            <a:r>
              <a:rPr lang="vi-VN" dirty="0">
                <a:latin typeface="Arial" pitchFamily="34" charset="0"/>
                <a:cs typeface="Arial" pitchFamily="34" charset="0"/>
              </a:rPr>
              <a:t>% đến 60%), và </a:t>
            </a:r>
            <a:r>
              <a:rPr lang="en-US" dirty="0" err="1" smtClean="0">
                <a:latin typeface="Arial" pitchFamily="34" charset="0"/>
                <a:cs typeface="Arial" pitchFamily="34" charset="0"/>
              </a:rPr>
              <a:t>khi</a:t>
            </a:r>
            <a:r>
              <a:rPr lang="en-US" dirty="0" smtClean="0">
                <a:latin typeface="Arial" pitchFamily="34" charset="0"/>
                <a:cs typeface="Arial" pitchFamily="34" charset="0"/>
              </a:rPr>
              <a:t> </a:t>
            </a:r>
            <a:r>
              <a:rPr lang="en-US" dirty="0" err="1" smtClean="0">
                <a:latin typeface="Arial" pitchFamily="34" charset="0"/>
                <a:cs typeface="Arial" pitchFamily="34" charset="0"/>
              </a:rPr>
              <a:t>lắp</a:t>
            </a:r>
            <a:r>
              <a:rPr lang="en-US" dirty="0" smtClean="0">
                <a:latin typeface="Arial" pitchFamily="34" charset="0"/>
                <a:cs typeface="Arial" pitchFamily="34" charset="0"/>
              </a:rPr>
              <a:t> </a:t>
            </a:r>
            <a:r>
              <a:rPr lang="en-US" dirty="0" err="1" smtClean="0">
                <a:latin typeface="Arial" pitchFamily="34" charset="0"/>
                <a:cs typeface="Arial" pitchFamily="34" charset="0"/>
              </a:rPr>
              <a:t>đặt</a:t>
            </a:r>
            <a:r>
              <a:rPr lang="en-US" dirty="0" smtClean="0">
                <a:latin typeface="Arial" pitchFamily="34" charset="0"/>
                <a:cs typeface="Arial" pitchFamily="34" charset="0"/>
              </a:rPr>
              <a:t> </a:t>
            </a:r>
            <a:r>
              <a:rPr lang="en-US" dirty="0" err="1" smtClean="0">
                <a:latin typeface="Arial" pitchFamily="34" charset="0"/>
                <a:cs typeface="Arial" pitchFamily="34" charset="0"/>
              </a:rPr>
              <a:t>thì</a:t>
            </a:r>
            <a:r>
              <a:rPr lang="en-US" dirty="0" smtClean="0">
                <a:latin typeface="Arial" pitchFamily="34" charset="0"/>
                <a:cs typeface="Arial" pitchFamily="34" charset="0"/>
              </a:rPr>
              <a:t> </a:t>
            </a:r>
            <a:r>
              <a:rPr lang="vi-VN" dirty="0" smtClean="0">
                <a:latin typeface="Arial" pitchFamily="34" charset="0"/>
                <a:cs typeface="Arial" pitchFamily="34" charset="0"/>
              </a:rPr>
              <a:t>hiệu </a:t>
            </a:r>
            <a:r>
              <a:rPr lang="en-US" dirty="0" err="1" smtClean="0">
                <a:latin typeface="Arial" pitchFamily="34" charset="0"/>
                <a:cs typeface="Arial" pitchFamily="34" charset="0"/>
              </a:rPr>
              <a:t>suất</a:t>
            </a:r>
            <a:r>
              <a:rPr lang="en-US" dirty="0" smtClean="0">
                <a:latin typeface="Arial" pitchFamily="34" charset="0"/>
                <a:cs typeface="Arial" pitchFamily="34" charset="0"/>
              </a:rPr>
              <a:t> </a:t>
            </a:r>
            <a:r>
              <a:rPr lang="vi-VN" dirty="0" smtClean="0">
                <a:latin typeface="Arial" pitchFamily="34" charset="0"/>
                <a:cs typeface="Arial" pitchFamily="34" charset="0"/>
              </a:rPr>
              <a:t>thực </a:t>
            </a:r>
            <a:r>
              <a:rPr lang="vi-VN" dirty="0">
                <a:latin typeface="Arial" pitchFamily="34" charset="0"/>
                <a:cs typeface="Arial" pitchFamily="34" charset="0"/>
              </a:rPr>
              <a:t>tế </a:t>
            </a:r>
            <a:r>
              <a:rPr lang="vi-VN" dirty="0" smtClean="0">
                <a:latin typeface="Arial" pitchFamily="34" charset="0"/>
                <a:cs typeface="Arial" pitchFamily="34" charset="0"/>
              </a:rPr>
              <a:t>thường </a:t>
            </a:r>
            <a:r>
              <a:rPr lang="vi-VN" dirty="0">
                <a:latin typeface="Arial" pitchFamily="34" charset="0"/>
                <a:cs typeface="Arial" pitchFamily="34" charset="0"/>
              </a:rPr>
              <a:t>là </a:t>
            </a:r>
            <a:r>
              <a:rPr lang="en-US" dirty="0" err="1" smtClean="0">
                <a:latin typeface="Arial" pitchFamily="34" charset="0"/>
                <a:cs typeface="Arial" pitchFamily="34" charset="0"/>
              </a:rPr>
              <a:t>thấp</a:t>
            </a:r>
            <a:r>
              <a:rPr lang="en-US" dirty="0" smtClean="0">
                <a:latin typeface="Arial" pitchFamily="34" charset="0"/>
                <a:cs typeface="Arial" pitchFamily="34" charset="0"/>
              </a:rPr>
              <a:t> </a:t>
            </a:r>
            <a:r>
              <a:rPr lang="vi-VN" dirty="0" smtClean="0">
                <a:latin typeface="Arial" pitchFamily="34" charset="0"/>
                <a:cs typeface="Arial" pitchFamily="34" charset="0"/>
              </a:rPr>
              <a:t>hơn </a:t>
            </a:r>
            <a:r>
              <a:rPr lang="vi-VN" dirty="0">
                <a:latin typeface="Arial" pitchFamily="34" charset="0"/>
                <a:cs typeface="Arial" pitchFamily="34" charset="0"/>
              </a:rPr>
              <a:t>nhiều so với </a:t>
            </a:r>
            <a:r>
              <a:rPr lang="en-US" dirty="0" err="1" smtClean="0">
                <a:latin typeface="Arial" pitchFamily="34" charset="0"/>
                <a:cs typeface="Arial" pitchFamily="34" charset="0"/>
              </a:rPr>
              <a:t>giá</a:t>
            </a:r>
            <a:r>
              <a:rPr lang="en-US" dirty="0" smtClean="0">
                <a:latin typeface="Arial" pitchFamily="34" charset="0"/>
                <a:cs typeface="Arial" pitchFamily="34" charset="0"/>
              </a:rPr>
              <a:t> </a:t>
            </a:r>
            <a:r>
              <a:rPr lang="en-US" dirty="0" err="1" smtClean="0">
                <a:latin typeface="Arial" pitchFamily="34" charset="0"/>
                <a:cs typeface="Arial" pitchFamily="34" charset="0"/>
              </a:rPr>
              <a:t>trị</a:t>
            </a:r>
            <a:r>
              <a:rPr lang="en-US" dirty="0" smtClean="0">
                <a:latin typeface="Arial" pitchFamily="34" charset="0"/>
                <a:cs typeface="Arial" pitchFamily="34" charset="0"/>
              </a:rPr>
              <a:t> </a:t>
            </a:r>
            <a:r>
              <a:rPr lang="en-US" dirty="0" err="1" smtClean="0">
                <a:latin typeface="Arial" pitchFamily="34" charset="0"/>
                <a:cs typeface="Arial" pitchFamily="34" charset="0"/>
              </a:rPr>
              <a:t>ghi</a:t>
            </a:r>
            <a:r>
              <a:rPr lang="en-US" dirty="0" smtClean="0">
                <a:latin typeface="Arial" pitchFamily="34" charset="0"/>
                <a:cs typeface="Arial" pitchFamily="34" charset="0"/>
              </a:rPr>
              <a:t> </a:t>
            </a:r>
            <a:r>
              <a:rPr lang="en-US" dirty="0" err="1" smtClean="0">
                <a:latin typeface="Arial" pitchFamily="34" charset="0"/>
                <a:cs typeface="Arial" pitchFamily="34" charset="0"/>
              </a:rPr>
              <a:t>nhận</a:t>
            </a:r>
            <a:r>
              <a:rPr lang="en-US" dirty="0" smtClean="0">
                <a:latin typeface="Arial" pitchFamily="34" charset="0"/>
                <a:cs typeface="Arial" pitchFamily="34" charset="0"/>
              </a:rPr>
              <a:t> </a:t>
            </a:r>
            <a:r>
              <a:rPr lang="en-US" dirty="0" err="1" smtClean="0">
                <a:latin typeface="Arial" pitchFamily="34" charset="0"/>
                <a:cs typeface="Arial" pitchFamily="34" charset="0"/>
              </a:rPr>
              <a:t>của</a:t>
            </a:r>
            <a:r>
              <a:rPr lang="vi-VN" dirty="0" smtClean="0">
                <a:latin typeface="Arial" pitchFamily="34" charset="0"/>
                <a:cs typeface="Arial" pitchFamily="34" charset="0"/>
              </a:rPr>
              <a:t> </a:t>
            </a:r>
            <a:r>
              <a:rPr lang="vi-VN" dirty="0">
                <a:latin typeface="Arial" pitchFamily="34" charset="0"/>
                <a:cs typeface="Arial" pitchFamily="34" charset="0"/>
              </a:rPr>
              <a:t>nhà sản xuất. Hiệu </a:t>
            </a:r>
            <a:r>
              <a:rPr lang="en-US" dirty="0" err="1" smtClean="0">
                <a:latin typeface="Arial" pitchFamily="34" charset="0"/>
                <a:cs typeface="Arial" pitchFamily="34" charset="0"/>
              </a:rPr>
              <a:t>suất</a:t>
            </a:r>
            <a:r>
              <a:rPr lang="en-US" dirty="0" smtClean="0">
                <a:latin typeface="Arial" pitchFamily="34" charset="0"/>
                <a:cs typeface="Arial" pitchFamily="34" charset="0"/>
              </a:rPr>
              <a:t> </a:t>
            </a:r>
            <a:r>
              <a:rPr lang="en-US" dirty="0" err="1" smtClean="0">
                <a:latin typeface="Arial" pitchFamily="34" charset="0"/>
                <a:cs typeface="Arial" pitchFamily="34" charset="0"/>
              </a:rPr>
              <a:t>thường</a:t>
            </a:r>
            <a:r>
              <a:rPr lang="vi-VN" dirty="0" smtClean="0">
                <a:latin typeface="Arial" pitchFamily="34" charset="0"/>
                <a:cs typeface="Arial" pitchFamily="34" charset="0"/>
              </a:rPr>
              <a:t> là </a:t>
            </a:r>
            <a:r>
              <a:rPr lang="vi-VN" dirty="0">
                <a:latin typeface="Arial" pitchFamily="34" charset="0"/>
                <a:cs typeface="Arial" pitchFamily="34" charset="0"/>
              </a:rPr>
              <a:t>30 đến 40% </a:t>
            </a:r>
            <a:r>
              <a:rPr lang="vi-VN" dirty="0" smtClean="0">
                <a:latin typeface="Arial" pitchFamily="34" charset="0"/>
                <a:cs typeface="Arial" pitchFamily="34" charset="0"/>
              </a:rPr>
              <a:t>đã </a:t>
            </a:r>
            <a:r>
              <a:rPr lang="vi-VN" dirty="0">
                <a:latin typeface="Arial" pitchFamily="34" charset="0"/>
                <a:cs typeface="Arial" pitchFamily="34" charset="0"/>
              </a:rPr>
              <a:t>được </a:t>
            </a:r>
            <a:r>
              <a:rPr lang="vi-VN" dirty="0" smtClean="0">
                <a:latin typeface="Arial" pitchFamily="34" charset="0"/>
                <a:cs typeface="Arial" pitchFamily="34" charset="0"/>
              </a:rPr>
              <a:t>đo</a:t>
            </a:r>
            <a:r>
              <a:rPr lang="en-US" dirty="0" smtClean="0">
                <a:latin typeface="Arial" pitchFamily="34" charset="0"/>
                <a:cs typeface="Arial" pitchFamily="34" charset="0"/>
              </a:rPr>
              <a:t> </a:t>
            </a:r>
            <a:r>
              <a:rPr lang="en-US" dirty="0" err="1" smtClean="0">
                <a:latin typeface="Arial" pitchFamily="34" charset="0"/>
                <a:cs typeface="Arial" pitchFamily="34" charset="0"/>
              </a:rPr>
              <a:t>trong</a:t>
            </a:r>
            <a:r>
              <a:rPr lang="en-US" dirty="0" smtClean="0">
                <a:latin typeface="Arial" pitchFamily="34" charset="0"/>
                <a:cs typeface="Arial" pitchFamily="34" charset="0"/>
              </a:rPr>
              <a:t> </a:t>
            </a:r>
            <a:r>
              <a:rPr lang="en-US" dirty="0" err="1" smtClean="0">
                <a:latin typeface="Arial" pitchFamily="34" charset="0"/>
                <a:cs typeface="Arial" pitchFamily="34" charset="0"/>
              </a:rPr>
              <a:t>thực</a:t>
            </a:r>
            <a:r>
              <a:rPr lang="en-US" dirty="0" smtClean="0">
                <a:latin typeface="Arial" pitchFamily="34" charset="0"/>
                <a:cs typeface="Arial" pitchFamily="34" charset="0"/>
              </a:rPr>
              <a:t> </a:t>
            </a:r>
            <a:r>
              <a:rPr lang="en-US" dirty="0" err="1" smtClean="0">
                <a:latin typeface="Arial" pitchFamily="34" charset="0"/>
                <a:cs typeface="Arial" pitchFamily="34" charset="0"/>
              </a:rPr>
              <a:t>tế</a:t>
            </a:r>
            <a:r>
              <a:rPr lang="vi-VN" dirty="0" smtClean="0">
                <a:latin typeface="Arial" pitchFamily="34" charset="0"/>
                <a:cs typeface="Arial" pitchFamily="34" charset="0"/>
              </a:rPr>
              <a:t>. </a:t>
            </a:r>
            <a:r>
              <a:rPr lang="en-US" dirty="0" err="1" smtClean="0">
                <a:latin typeface="Arial" pitchFamily="34" charset="0"/>
                <a:cs typeface="Arial" pitchFamily="34" charset="0"/>
              </a:rPr>
              <a:t>Ngược</a:t>
            </a:r>
            <a:r>
              <a:rPr lang="en-US" dirty="0" smtClean="0">
                <a:latin typeface="Arial" pitchFamily="34" charset="0"/>
                <a:cs typeface="Arial" pitchFamily="34" charset="0"/>
              </a:rPr>
              <a:t> </a:t>
            </a:r>
            <a:r>
              <a:rPr lang="en-US" dirty="0" err="1" smtClean="0">
                <a:latin typeface="Arial" pitchFamily="34" charset="0"/>
                <a:cs typeface="Arial" pitchFamily="34" charset="0"/>
              </a:rPr>
              <a:t>lại</a:t>
            </a:r>
            <a:r>
              <a:rPr lang="en-US" dirty="0" smtClean="0">
                <a:latin typeface="Arial" pitchFamily="34" charset="0"/>
                <a:cs typeface="Arial" pitchFamily="34" charset="0"/>
              </a:rPr>
              <a:t>, </a:t>
            </a:r>
            <a:r>
              <a:rPr lang="en-US" dirty="0" err="1" smtClean="0">
                <a:latin typeface="Arial" pitchFamily="34" charset="0"/>
                <a:cs typeface="Arial" pitchFamily="34" charset="0"/>
              </a:rPr>
              <a:t>với</a:t>
            </a:r>
            <a:r>
              <a:rPr lang="en-US" dirty="0" smtClean="0">
                <a:latin typeface="Arial" pitchFamily="34" charset="0"/>
                <a:cs typeface="Arial" pitchFamily="34" charset="0"/>
              </a:rPr>
              <a:t> </a:t>
            </a:r>
            <a:r>
              <a:rPr lang="vi-VN" dirty="0" smtClean="0">
                <a:latin typeface="Arial" pitchFamily="34" charset="0"/>
                <a:cs typeface="Arial" pitchFamily="34" charset="0"/>
              </a:rPr>
              <a:t>hiệu </a:t>
            </a:r>
            <a:r>
              <a:rPr lang="vi-VN" dirty="0">
                <a:latin typeface="Arial" pitchFamily="34" charset="0"/>
                <a:cs typeface="Arial" pitchFamily="34" charset="0"/>
              </a:rPr>
              <a:t>suất cao (80% đến 90%) quạt hướng trục </a:t>
            </a:r>
            <a:r>
              <a:rPr lang="vi-VN" dirty="0" smtClean="0">
                <a:latin typeface="Arial" pitchFamily="34" charset="0"/>
                <a:cs typeface="Arial" pitchFamily="34" charset="0"/>
              </a:rPr>
              <a:t>được </a:t>
            </a:r>
            <a:r>
              <a:rPr lang="vi-VN" dirty="0">
                <a:latin typeface="Arial" pitchFamily="34" charset="0"/>
                <a:cs typeface="Arial" pitchFamily="34" charset="0"/>
              </a:rPr>
              <a:t>xem xét với ổ đĩa trực tiếp </a:t>
            </a:r>
            <a:r>
              <a:rPr lang="en-US" dirty="0" err="1" smtClean="0">
                <a:latin typeface="Arial" pitchFamily="34" charset="0"/>
                <a:cs typeface="Arial" pitchFamily="34" charset="0"/>
              </a:rPr>
              <a:t>động</a:t>
            </a:r>
            <a:r>
              <a:rPr lang="en-US" dirty="0" smtClean="0">
                <a:latin typeface="Arial" pitchFamily="34" charset="0"/>
                <a:cs typeface="Arial" pitchFamily="34" charset="0"/>
              </a:rPr>
              <a:t> </a:t>
            </a:r>
            <a:r>
              <a:rPr lang="en-US" dirty="0" err="1" smtClean="0">
                <a:latin typeface="Arial" pitchFamily="34" charset="0"/>
                <a:cs typeface="Arial" pitchFamily="34" charset="0"/>
              </a:rPr>
              <a:t>cơ</a:t>
            </a:r>
            <a:r>
              <a:rPr lang="en-US" dirty="0" smtClean="0">
                <a:latin typeface="Arial" pitchFamily="34" charset="0"/>
                <a:cs typeface="Arial" pitchFamily="34" charset="0"/>
              </a:rPr>
              <a:t> </a:t>
            </a:r>
            <a:r>
              <a:rPr lang="vi-VN" dirty="0" smtClean="0">
                <a:latin typeface="Arial" pitchFamily="34" charset="0"/>
                <a:cs typeface="Arial" pitchFamily="34" charset="0"/>
              </a:rPr>
              <a:t>và </a:t>
            </a:r>
            <a:r>
              <a:rPr lang="en-US" dirty="0" err="1" smtClean="0">
                <a:latin typeface="Arial" pitchFamily="34" charset="0"/>
                <a:cs typeface="Arial" pitchFamily="34" charset="0"/>
              </a:rPr>
              <a:t>làm</a:t>
            </a:r>
            <a:r>
              <a:rPr lang="en-US" dirty="0" smtClean="0">
                <a:latin typeface="Arial" pitchFamily="34" charset="0"/>
                <a:cs typeface="Arial" pitchFamily="34" charset="0"/>
              </a:rPr>
              <a:t> </a:t>
            </a:r>
            <a:r>
              <a:rPr lang="en-US" dirty="0" err="1" smtClean="0">
                <a:latin typeface="Arial" pitchFamily="34" charset="0"/>
                <a:cs typeface="Arial" pitchFamily="34" charset="0"/>
              </a:rPr>
              <a:t>việc</a:t>
            </a:r>
            <a:r>
              <a:rPr lang="en-US" dirty="0" smtClean="0">
                <a:latin typeface="Arial" pitchFamily="34" charset="0"/>
                <a:cs typeface="Arial" pitchFamily="34" charset="0"/>
              </a:rPr>
              <a:t> </a:t>
            </a:r>
            <a:r>
              <a:rPr lang="en-US" dirty="0" err="1" smtClean="0">
                <a:latin typeface="Arial" pitchFamily="34" charset="0"/>
                <a:cs typeface="Arial" pitchFamily="34" charset="0"/>
              </a:rPr>
              <a:t>ổn</a:t>
            </a:r>
            <a:r>
              <a:rPr lang="en-US" dirty="0" smtClean="0">
                <a:latin typeface="Arial" pitchFamily="34" charset="0"/>
                <a:cs typeface="Arial" pitchFamily="34" charset="0"/>
              </a:rPr>
              <a:t> </a:t>
            </a:r>
            <a:r>
              <a:rPr lang="en-US" dirty="0" err="1" smtClean="0">
                <a:latin typeface="Arial" pitchFamily="34" charset="0"/>
                <a:cs typeface="Arial" pitchFamily="34" charset="0"/>
              </a:rPr>
              <a:t>định</a:t>
            </a:r>
            <a:r>
              <a:rPr lang="vi-VN" dirty="0" smtClean="0">
                <a:latin typeface="Arial" pitchFamily="34" charset="0"/>
                <a:cs typeface="Arial" pitchFamily="34" charset="0"/>
              </a:rPr>
              <a:t>. </a:t>
            </a:r>
            <a:r>
              <a:rPr lang="vi-VN" dirty="0">
                <a:latin typeface="Arial" pitchFamily="34" charset="0"/>
                <a:cs typeface="Arial" pitchFamily="34" charset="0"/>
              </a:rPr>
              <a:t>Tuy nhiên, </a:t>
            </a:r>
            <a:r>
              <a:rPr lang="en-US" dirty="0" err="1" smtClean="0">
                <a:latin typeface="Arial" pitchFamily="34" charset="0"/>
                <a:cs typeface="Arial" pitchFamily="34" charset="0"/>
              </a:rPr>
              <a:t>cần</a:t>
            </a:r>
            <a:r>
              <a:rPr lang="en-US" dirty="0" smtClean="0">
                <a:latin typeface="Arial" pitchFamily="34" charset="0"/>
                <a:cs typeface="Arial" pitchFamily="34" charset="0"/>
              </a:rPr>
              <a:t> </a:t>
            </a:r>
            <a:r>
              <a:rPr lang="en-US" dirty="0" err="1" smtClean="0">
                <a:latin typeface="Arial" pitchFamily="34" charset="0"/>
                <a:cs typeface="Arial" pitchFamily="34" charset="0"/>
              </a:rPr>
              <a:t>có</a:t>
            </a:r>
            <a:r>
              <a:rPr lang="en-US" dirty="0" smtClean="0">
                <a:latin typeface="Arial" pitchFamily="34" charset="0"/>
                <a:cs typeface="Arial" pitchFamily="34" charset="0"/>
              </a:rPr>
              <a:t> </a:t>
            </a:r>
            <a:r>
              <a:rPr lang="en-US" dirty="0" err="1" smtClean="0">
                <a:latin typeface="Arial" pitchFamily="34" charset="0"/>
                <a:cs typeface="Arial" pitchFamily="34" charset="0"/>
              </a:rPr>
              <a:t>sự</a:t>
            </a:r>
            <a:r>
              <a:rPr lang="en-US" dirty="0" smtClean="0">
                <a:latin typeface="Arial" pitchFamily="34" charset="0"/>
                <a:cs typeface="Arial" pitchFamily="34" charset="0"/>
              </a:rPr>
              <a:t> </a:t>
            </a:r>
            <a:r>
              <a:rPr lang="vi-VN" dirty="0" smtClean="0">
                <a:latin typeface="Arial" pitchFamily="34" charset="0"/>
                <a:cs typeface="Arial" pitchFamily="34" charset="0"/>
              </a:rPr>
              <a:t>linh </a:t>
            </a:r>
            <a:r>
              <a:rPr lang="vi-VN" dirty="0">
                <a:latin typeface="Arial" pitchFamily="34" charset="0"/>
                <a:cs typeface="Arial" pitchFamily="34" charset="0"/>
              </a:rPr>
              <a:t>hoạt </a:t>
            </a:r>
            <a:r>
              <a:rPr lang="en-US" dirty="0" err="1" smtClean="0">
                <a:latin typeface="Arial" pitchFamily="34" charset="0"/>
                <a:cs typeface="Arial" pitchFamily="34" charset="0"/>
              </a:rPr>
              <a:t>trong</a:t>
            </a:r>
            <a:r>
              <a:rPr lang="en-US" dirty="0" smtClean="0">
                <a:latin typeface="Arial" pitchFamily="34" charset="0"/>
                <a:cs typeface="Arial" pitchFamily="34" charset="0"/>
              </a:rPr>
              <a:t> </a:t>
            </a:r>
            <a:r>
              <a:rPr lang="en-US" dirty="0" err="1" smtClean="0">
                <a:latin typeface="Arial" pitchFamily="34" charset="0"/>
                <a:cs typeface="Arial" pitchFamily="34" charset="0"/>
              </a:rPr>
              <a:t>lựa</a:t>
            </a:r>
            <a:r>
              <a:rPr lang="en-US" dirty="0" smtClean="0">
                <a:latin typeface="Arial" pitchFamily="34" charset="0"/>
                <a:cs typeface="Arial" pitchFamily="34" charset="0"/>
              </a:rPr>
              <a:t> </a:t>
            </a:r>
            <a:r>
              <a:rPr lang="en-US" dirty="0" err="1" smtClean="0">
                <a:latin typeface="Arial" pitchFamily="34" charset="0"/>
                <a:cs typeface="Arial" pitchFamily="34" charset="0"/>
              </a:rPr>
              <a:t>chọn</a:t>
            </a:r>
            <a:r>
              <a:rPr lang="en-US" dirty="0">
                <a:latin typeface="Arial" pitchFamily="34" charset="0"/>
                <a:cs typeface="Arial" pitchFamily="34" charset="0"/>
              </a:rPr>
              <a:t> </a:t>
            </a:r>
            <a:r>
              <a:rPr lang="en-US" dirty="0" err="1" smtClean="0">
                <a:latin typeface="Arial" pitchFamily="34" charset="0"/>
                <a:cs typeface="Arial" pitchFamily="34" charset="0"/>
              </a:rPr>
              <a:t>giữa</a:t>
            </a:r>
            <a:r>
              <a:rPr lang="en-US" dirty="0" smtClean="0">
                <a:latin typeface="Arial" pitchFamily="34" charset="0"/>
                <a:cs typeface="Arial" pitchFamily="34" charset="0"/>
              </a:rPr>
              <a:t> </a:t>
            </a:r>
            <a:r>
              <a:rPr lang="en-US" dirty="0" err="1" smtClean="0">
                <a:latin typeface="Arial" pitchFamily="34" charset="0"/>
                <a:cs typeface="Arial" pitchFamily="34" charset="0"/>
              </a:rPr>
              <a:t>hai</a:t>
            </a:r>
            <a:r>
              <a:rPr lang="en-US" dirty="0" smtClean="0">
                <a:latin typeface="Arial" pitchFamily="34" charset="0"/>
                <a:cs typeface="Arial" pitchFamily="34" charset="0"/>
              </a:rPr>
              <a:t> </a:t>
            </a:r>
            <a:r>
              <a:rPr lang="en-US" dirty="0" err="1" smtClean="0">
                <a:latin typeface="Arial" pitchFamily="34" charset="0"/>
                <a:cs typeface="Arial" pitchFamily="34" charset="0"/>
              </a:rPr>
              <a:t>loại</a:t>
            </a:r>
            <a:r>
              <a:rPr lang="en-US" dirty="0">
                <a:latin typeface="Arial" pitchFamily="34" charset="0"/>
                <a:cs typeface="Arial" pitchFamily="34" charset="0"/>
              </a:rPr>
              <a:t> </a:t>
            </a:r>
            <a:r>
              <a:rPr lang="en-US" dirty="0" err="1" smtClean="0">
                <a:latin typeface="Arial" pitchFamily="34" charset="0"/>
                <a:cs typeface="Arial" pitchFamily="34" charset="0"/>
              </a:rPr>
              <a:t>quat</a:t>
            </a:r>
            <a:r>
              <a:rPr lang="en-US" dirty="0" smtClean="0">
                <a:latin typeface="Arial" pitchFamily="34" charset="0"/>
                <a:cs typeface="Arial" pitchFamily="34" charset="0"/>
              </a:rPr>
              <a:t>.</a:t>
            </a:r>
            <a:endParaRPr lang="vi-VN" dirty="0">
              <a:effectLst/>
              <a:latin typeface="Arial" pitchFamily="34" charset="0"/>
              <a:cs typeface="Arial" pitchFamily="34" charset="0"/>
            </a:endParaRPr>
          </a:p>
        </p:txBody>
      </p:sp>
      <p:sp>
        <p:nvSpPr>
          <p:cNvPr id="7"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29</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536956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dirty="0" smtClean="0">
                <a:latin typeface="Arial" pitchFamily="34" charset="0"/>
                <a:cs typeface="Arial" pitchFamily="34" charset="0"/>
              </a:rPr>
              <a:t>(centrifugal fans)</a:t>
            </a:r>
            <a:endParaRPr lang="en-US" sz="2400" dirty="0">
              <a:latin typeface="Arial" pitchFamily="34" charset="0"/>
              <a:cs typeface="Arial" pitchFamily="34" charset="0"/>
            </a:endParaRPr>
          </a:p>
        </p:txBody>
      </p:sp>
      <p:pic>
        <p:nvPicPr>
          <p:cNvPr id="1026" name="Picture 2" descr="https://www.airflow.com/AIR1-SHOP/images/GroupsOfFans/animation.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58038" y="3435924"/>
            <a:ext cx="4267199" cy="33943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1572490"/>
            <a:ext cx="9144000" cy="1938992"/>
          </a:xfrm>
          <a:prstGeom prst="rect">
            <a:avLst/>
          </a:prstGeom>
        </p:spPr>
        <p:txBody>
          <a:bodyPr wrap="square">
            <a:spAutoFit/>
          </a:bodyPr>
          <a:lstStyle/>
          <a:p>
            <a:pPr algn="just"/>
            <a:r>
              <a:rPr lang="en-US" sz="2400" b="1" dirty="0" err="1" smtClean="0">
                <a:solidFill>
                  <a:srgbClr val="0070C0"/>
                </a:solidFill>
                <a:latin typeface="Arial" pitchFamily="34" charset="0"/>
                <a:cs typeface="Arial" pitchFamily="34" charset="0"/>
              </a:rPr>
              <a:t>Nguyên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lý</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hoạt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động</a:t>
            </a:r>
            <a:r>
              <a:rPr lang="en-US" sz="2400" b="1" dirty="0" smtClean="0">
                <a:solidFill>
                  <a:srgbClr val="0070C0"/>
                </a:solidFill>
                <a:latin typeface="Arial" pitchFamily="34" charset="0"/>
                <a:cs typeface="Arial" pitchFamily="34" charset="0"/>
              </a:rPr>
              <a:t>: </a:t>
            </a:r>
            <a:r>
              <a:rPr lang="vi-VN" sz="2400" dirty="0"/>
              <a:t>Không khí được guồng cánh quay hút vào bên trong và ép lên thành vỏ quạt. Vỏ quạt có cấu tạo đặc biệt để biến áp suất động thành áp suất tĩnh lớn ở đầu ra, đồng thời đổi hướng chuyển động của luồng gió. </a:t>
            </a:r>
            <a:r>
              <a:rPr lang="vi-VN" sz="2400" dirty="0" smtClean="0">
                <a:latin typeface="Arial" pitchFamily="34" charset="0"/>
                <a:cs typeface="Arial" pitchFamily="34" charset="0"/>
              </a:rPr>
              <a:t>M</a:t>
            </a:r>
            <a:r>
              <a:rPr lang="en-US" sz="2400" dirty="0" err="1" smtClean="0">
                <a:latin typeface="Arial" pitchFamily="34" charset="0"/>
                <a:cs typeface="Arial" pitchFamily="34" charset="0"/>
              </a:rPr>
              <a:t>otor</a:t>
            </a:r>
            <a:r>
              <a:rPr lang="vi-VN" sz="2400" dirty="0" smtClean="0">
                <a:latin typeface="Arial" pitchFamily="34" charset="0"/>
                <a:cs typeface="Arial" pitchFamily="34" charset="0"/>
              </a:rPr>
              <a:t> </a:t>
            </a:r>
            <a:r>
              <a:rPr lang="vi-VN" sz="2400" dirty="0"/>
              <a:t>dẫn động thường được gắn trực tiếp lên trục quạt hoặc dẫn động bằng đai</a:t>
            </a:r>
            <a:r>
              <a:rPr lang="vi-VN" sz="2400" dirty="0" smtClean="0"/>
              <a:t>.</a:t>
            </a:r>
            <a:endParaRPr lang="en-US" sz="2400" dirty="0">
              <a:latin typeface="Arial" pitchFamily="34" charset="0"/>
              <a:cs typeface="Arial" pitchFamily="34" charset="0"/>
            </a:endParaRPr>
          </a:p>
        </p:txBody>
      </p:sp>
      <p:pic>
        <p:nvPicPr>
          <p:cNvPr id="9" name="Picture 2" descr="http://upload.wikimedia.org/wikipedia/commons/thumb/7/7a/Centrifugal_fan.gif/275px-Centrifugal_fa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7495" y="3487503"/>
            <a:ext cx="4372105" cy="337049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7710" y="879765"/>
            <a:ext cx="9171710" cy="830997"/>
          </a:xfrm>
          <a:prstGeom prst="rect">
            <a:avLst/>
          </a:prstGeom>
        </p:spPr>
        <p:txBody>
          <a:bodyPr wrap="square">
            <a:spAutoFit/>
          </a:bodyPr>
          <a:lstStyle/>
          <a:p>
            <a:pPr algn="just"/>
            <a:r>
              <a:rPr lang="vi-VN" sz="2400" dirty="0"/>
              <a:t>Quạt ly tâm </a:t>
            </a:r>
            <a:r>
              <a:rPr lang="vi-VN" sz="2400" dirty="0" smtClean="0">
                <a:latin typeface="Arial" pitchFamily="34" charset="0"/>
                <a:cs typeface="Arial" pitchFamily="34" charset="0"/>
              </a:rPr>
              <a:t>th</a:t>
            </a:r>
            <a:r>
              <a:rPr lang="en-US" sz="2400" dirty="0" err="1" smtClean="0">
                <a:latin typeface="Arial" pitchFamily="34" charset="0"/>
                <a:cs typeface="Arial" pitchFamily="34" charset="0"/>
              </a:rPr>
              <a:t>ường</a:t>
            </a:r>
            <a:r>
              <a:rPr lang="vi-VN" sz="2400" dirty="0" smtClean="0">
                <a:latin typeface="Arial" pitchFamily="34" charset="0"/>
                <a:cs typeface="Arial" pitchFamily="34" charset="0"/>
              </a:rPr>
              <a:t> </a:t>
            </a:r>
            <a:r>
              <a:rPr lang="en-US" sz="2400" dirty="0" err="1" smtClean="0">
                <a:latin typeface="Arial" pitchFamily="34" charset="0"/>
                <a:cs typeface="Arial" pitchFamily="34" charset="0"/>
              </a:rPr>
              <a:t>được</a:t>
            </a:r>
            <a:r>
              <a:rPr lang="vi-VN" sz="2400" dirty="0" smtClean="0"/>
              <a:t> </a:t>
            </a:r>
            <a:r>
              <a:rPr lang="vi-VN" sz="2400" dirty="0"/>
              <a:t>sử dụng để hút và đẩy một </a:t>
            </a:r>
            <a:r>
              <a:rPr lang="vi-VN" sz="2400" dirty="0" smtClean="0"/>
              <a:t>l</a:t>
            </a:r>
            <a:r>
              <a:rPr lang="en-US" sz="2400" dirty="0">
                <a:latin typeface="Arial" pitchFamily="34" charset="0"/>
                <a:cs typeface="Arial" pitchFamily="34" charset="0"/>
              </a:rPr>
              <a:t>ư</a:t>
            </a:r>
            <a:r>
              <a:rPr lang="vi-VN" sz="2400" dirty="0" smtClean="0"/>
              <a:t>ợng </a:t>
            </a:r>
            <a:r>
              <a:rPr lang="vi-VN" sz="2400" dirty="0"/>
              <a:t>lớn không </a:t>
            </a:r>
            <a:r>
              <a:rPr lang="vi-VN" sz="2400" dirty="0" smtClean="0"/>
              <a:t>khí </a:t>
            </a:r>
            <a:r>
              <a:rPr lang="vi-VN" sz="2400" dirty="0"/>
              <a:t>với áp suất thấp.</a:t>
            </a:r>
            <a:endParaRPr lang="en-US" sz="2400" dirty="0"/>
          </a:p>
        </p:txBody>
      </p:sp>
      <p:sp>
        <p:nvSpPr>
          <p:cNvPr id="10"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3</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05945053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r>
              <a:rPr lang="en-US" sz="3200" b="1" dirty="0" smtClean="0">
                <a:solidFill>
                  <a:srgbClr val="0000FF"/>
                </a:solidFill>
                <a:latin typeface="Arial" pitchFamily="34" charset="0"/>
                <a:cs typeface="Arial" pitchFamily="34" charset="0"/>
              </a:rPr>
              <a:t> (compressor)</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34636" y="484910"/>
            <a:ext cx="9178636" cy="6247864"/>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Phương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trình</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trạng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thái</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của</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khí</a:t>
            </a:r>
            <a:r>
              <a:rPr lang="en-US" sz="2400" b="1" dirty="0" smtClean="0">
                <a:solidFill>
                  <a:srgbClr val="FF0066"/>
                </a:solidFill>
                <a:latin typeface="Arial" pitchFamily="34" charset="0"/>
                <a:cs typeface="Arial" pitchFamily="34" charset="0"/>
              </a:rPr>
              <a:t> (gas equations of state): </a:t>
            </a:r>
            <a:br>
              <a:rPr lang="en-US" sz="2400" b="1" dirty="0" smtClean="0">
                <a:solidFill>
                  <a:srgbClr val="FF0066"/>
                </a:solidFill>
                <a:latin typeface="Arial" pitchFamily="34" charset="0"/>
                <a:cs typeface="Arial" pitchFamily="34" charset="0"/>
              </a:rPr>
            </a:br>
            <a:r>
              <a:rPr lang="en-US" sz="2000" dirty="0" err="1">
                <a:latin typeface="Arial" pitchFamily="34" charset="0"/>
                <a:cs typeface="Arial" pitchFamily="34" charset="0"/>
                <a:sym typeface="Symbol"/>
              </a:rPr>
              <a:t>Các</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quá</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trình</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vận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chuyển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chất</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và</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nén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khí</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nén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vd</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sản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xuất</a:t>
            </a:r>
            <a:r>
              <a:rPr lang="en-US" sz="2000" dirty="0">
                <a:latin typeface="Arial" pitchFamily="34" charset="0"/>
                <a:cs typeface="Arial" pitchFamily="34" charset="0"/>
                <a:sym typeface="Symbol"/>
              </a:rPr>
              <a:t> NH</a:t>
            </a:r>
            <a:r>
              <a:rPr lang="en-US" sz="2000" baseline="-25000" dirty="0">
                <a:latin typeface="Arial" pitchFamily="34" charset="0"/>
                <a:cs typeface="Arial" pitchFamily="34" charset="0"/>
                <a:sym typeface="Symbol"/>
              </a:rPr>
              <a:t>3</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cần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nén</a:t>
            </a:r>
            <a:r>
              <a:rPr lang="en-US" sz="2000" dirty="0">
                <a:latin typeface="Arial" pitchFamily="34" charset="0"/>
                <a:cs typeface="Arial" pitchFamily="34" charset="0"/>
                <a:sym typeface="Symbol"/>
              </a:rPr>
              <a:t> H</a:t>
            </a:r>
            <a:r>
              <a:rPr lang="en-US" sz="2000" baseline="-25000" dirty="0">
                <a:latin typeface="Arial" pitchFamily="34" charset="0"/>
                <a:cs typeface="Arial" pitchFamily="34" charset="0"/>
                <a:sym typeface="Symbol"/>
              </a:rPr>
              <a:t>2</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và</a:t>
            </a:r>
            <a:r>
              <a:rPr lang="en-US" sz="2000" dirty="0">
                <a:latin typeface="Arial" pitchFamily="34" charset="0"/>
                <a:cs typeface="Arial" pitchFamily="34" charset="0"/>
                <a:sym typeface="Symbol"/>
              </a:rPr>
              <a:t> N</a:t>
            </a:r>
            <a:r>
              <a:rPr lang="en-US" sz="2000" baseline="-25000" dirty="0">
                <a:latin typeface="Arial" pitchFamily="34" charset="0"/>
                <a:cs typeface="Arial" pitchFamily="34" charset="0"/>
                <a:sym typeface="Symbol"/>
              </a:rPr>
              <a:t>2</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tới</a:t>
            </a:r>
            <a:r>
              <a:rPr lang="en-US" sz="2000" dirty="0">
                <a:latin typeface="Arial" pitchFamily="34" charset="0"/>
                <a:cs typeface="Arial" pitchFamily="34" charset="0"/>
                <a:sym typeface="Symbol"/>
              </a:rPr>
              <a:t> 500 at), </a:t>
            </a:r>
            <a:r>
              <a:rPr lang="en-US" sz="2000" dirty="0" err="1">
                <a:latin typeface="Arial" pitchFamily="34" charset="0"/>
                <a:cs typeface="Arial" pitchFamily="34" charset="0"/>
                <a:sym typeface="Symbol"/>
              </a:rPr>
              <a:t>hút</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chân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không</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sấy</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cô</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đặc</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chân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không</a:t>
            </a:r>
            <a:r>
              <a:rPr lang="en-US" sz="2000" dirty="0">
                <a:latin typeface="Arial" pitchFamily="34" charset="0"/>
                <a:cs typeface="Arial" pitchFamily="34" charset="0"/>
                <a:sym typeface="Symbol"/>
              </a:rPr>
              <a:t>,…</a:t>
            </a:r>
            <a:r>
              <a:rPr lang="en-US" sz="2000" dirty="0" err="1">
                <a:latin typeface="Arial" pitchFamily="34" charset="0"/>
                <a:cs typeface="Arial" pitchFamily="34" charset="0"/>
                <a:sym typeface="Symbol"/>
              </a:rPr>
              <a:t>cần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duy</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trì</a:t>
            </a:r>
            <a:r>
              <a:rPr lang="en-US" sz="2000" dirty="0">
                <a:latin typeface="Arial" pitchFamily="34" charset="0"/>
                <a:cs typeface="Arial" pitchFamily="34" charset="0"/>
                <a:sym typeface="Symbol"/>
              </a:rPr>
              <a:t> ở </a:t>
            </a:r>
            <a:r>
              <a:rPr lang="en-US" sz="2000" dirty="0" err="1">
                <a:latin typeface="Arial" pitchFamily="34" charset="0"/>
                <a:cs typeface="Arial" pitchFamily="34" charset="0"/>
                <a:sym typeface="Symbol"/>
              </a:rPr>
              <a:t>áp</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suất</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thấp</a:t>
            </a:r>
            <a:r>
              <a:rPr lang="en-US" sz="2000" dirty="0">
                <a:latin typeface="Arial" pitchFamily="34" charset="0"/>
                <a:cs typeface="Arial" pitchFamily="34" charset="0"/>
                <a:sym typeface="Symbol"/>
              </a:rPr>
              <a:t> 0,2÷0,4 at), </a:t>
            </a:r>
            <a:r>
              <a:rPr lang="en-US" sz="2000" dirty="0" err="1">
                <a:latin typeface="Arial" pitchFamily="34" charset="0"/>
                <a:cs typeface="Arial" pitchFamily="34" charset="0"/>
                <a:sym typeface="Symbol"/>
              </a:rPr>
              <a:t>thổi</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khí</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thông</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gió</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khuấy</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trộn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phun</a:t>
            </a:r>
            <a:r>
              <a:rPr lang="en-US" sz="2000" dirty="0">
                <a:latin typeface="Arial" pitchFamily="34" charset="0"/>
                <a:cs typeface="Arial" pitchFamily="34" charset="0"/>
                <a:sym typeface="Symbol"/>
              </a:rPr>
              <a:t> </a:t>
            </a:r>
            <a:r>
              <a:rPr lang="en-US" sz="2000" dirty="0" err="1">
                <a:latin typeface="Arial" pitchFamily="34" charset="0"/>
                <a:cs typeface="Arial" pitchFamily="34" charset="0"/>
                <a:sym typeface="Symbol"/>
              </a:rPr>
              <a:t>bụi</a:t>
            </a:r>
            <a:r>
              <a:rPr lang="en-US" sz="2000" dirty="0">
                <a:latin typeface="Arial" pitchFamily="34" charset="0"/>
                <a:cs typeface="Arial" pitchFamily="34" charset="0"/>
                <a:sym typeface="Symbol"/>
              </a:rPr>
              <a:t>,…) </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thay</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đổi</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thể</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tích</a:t>
            </a:r>
            <a:r>
              <a:rPr lang="en-US" sz="2000" dirty="0">
                <a:latin typeface="Arial" pitchFamily="34" charset="0"/>
                <a:cs typeface="Arial" pitchFamily="34" charset="0"/>
                <a:sym typeface="Wingdings" pitchFamily="2" charset="2"/>
              </a:rPr>
              <a:t>  </a:t>
            </a:r>
            <a:r>
              <a:rPr lang="en-US" sz="2000" dirty="0" err="1">
                <a:latin typeface="Arial" pitchFamily="34" charset="0"/>
                <a:cs typeface="Arial" pitchFamily="34" charset="0"/>
                <a:sym typeface="Wingdings" pitchFamily="2" charset="2"/>
              </a:rPr>
              <a:t>thay</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đổi</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áp</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suất</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và</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nhiệt</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độ</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chất</a:t>
            </a:r>
            <a:r>
              <a:rPr lang="en-US" sz="2000" dirty="0">
                <a:latin typeface="Arial" pitchFamily="34" charset="0"/>
                <a:cs typeface="Arial" pitchFamily="34" charset="0"/>
                <a:sym typeface="Wingdings" pitchFamily="2" charset="2"/>
              </a:rPr>
              <a:t> </a:t>
            </a:r>
            <a:r>
              <a:rPr lang="en-US" sz="2000" dirty="0" err="1">
                <a:latin typeface="Arial" pitchFamily="34" charset="0"/>
                <a:cs typeface="Arial" pitchFamily="34" charset="0"/>
                <a:sym typeface="Wingdings" pitchFamily="2" charset="2"/>
              </a:rPr>
              <a:t>khí</a:t>
            </a:r>
            <a:r>
              <a:rPr lang="en-US" sz="2000" dirty="0" smtClean="0">
                <a:latin typeface="Arial" pitchFamily="34" charset="0"/>
                <a:cs typeface="Arial" pitchFamily="34" charset="0"/>
                <a:sym typeface="Wingdings" pitchFamily="2" charset="2"/>
              </a:rPr>
              <a:t>. PT </a:t>
            </a:r>
            <a:r>
              <a:rPr lang="en-US" sz="2000" dirty="0" err="1" smtClean="0">
                <a:latin typeface="Arial" pitchFamily="34" charset="0"/>
                <a:cs typeface="Arial" pitchFamily="34" charset="0"/>
                <a:sym typeface="Wingdings" pitchFamily="2" charset="2"/>
              </a:rPr>
              <a:t>trạng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thái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khí</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mô</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tả</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mối</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quan</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hệ</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giữa</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thể</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tích</a:t>
            </a:r>
            <a:r>
              <a:rPr lang="en-US" sz="2000" dirty="0" smtClean="0">
                <a:latin typeface="Arial" pitchFamily="34" charset="0"/>
                <a:cs typeface="Arial" pitchFamily="34" charset="0"/>
                <a:sym typeface="Wingdings" pitchFamily="2" charset="2"/>
              </a:rPr>
              <a:t> (V), </a:t>
            </a:r>
            <a:r>
              <a:rPr lang="en-US" sz="2000" dirty="0" err="1" smtClean="0">
                <a:latin typeface="Arial" pitchFamily="34" charset="0"/>
                <a:cs typeface="Arial" pitchFamily="34" charset="0"/>
                <a:sym typeface="Wingdings" pitchFamily="2" charset="2"/>
              </a:rPr>
              <a:t>áp</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suất</a:t>
            </a:r>
            <a:r>
              <a:rPr lang="en-US" sz="2000" dirty="0" smtClean="0">
                <a:latin typeface="Arial" pitchFamily="34" charset="0"/>
                <a:cs typeface="Arial" pitchFamily="34" charset="0"/>
                <a:sym typeface="Wingdings" pitchFamily="2" charset="2"/>
              </a:rPr>
              <a:t> (p) </a:t>
            </a:r>
            <a:r>
              <a:rPr lang="en-US" sz="2000" dirty="0" err="1" smtClean="0">
                <a:latin typeface="Arial" pitchFamily="34" charset="0"/>
                <a:cs typeface="Arial" pitchFamily="34" charset="0"/>
                <a:sym typeface="Wingdings" pitchFamily="2" charset="2"/>
              </a:rPr>
              <a:t>và</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nhiệt</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độ</a:t>
            </a:r>
            <a:r>
              <a:rPr lang="en-US" sz="2000" dirty="0" smtClean="0">
                <a:latin typeface="Arial" pitchFamily="34" charset="0"/>
                <a:cs typeface="Arial" pitchFamily="34" charset="0"/>
                <a:sym typeface="Wingdings" pitchFamily="2" charset="2"/>
              </a:rPr>
              <a:t> (T). </a:t>
            </a:r>
            <a:endParaRPr lang="en-US" sz="2000" dirty="0">
              <a:latin typeface="Arial" pitchFamily="34" charset="0"/>
              <a:cs typeface="Arial" pitchFamily="34" charset="0"/>
              <a:sym typeface="Wingdings" pitchFamily="2" charset="2"/>
            </a:endParaRPr>
          </a:p>
          <a:p>
            <a:pPr algn="just"/>
            <a:r>
              <a:rPr lang="en-US" sz="2400" b="1" dirty="0" err="1" smtClean="0">
                <a:solidFill>
                  <a:srgbClr val="FF6600"/>
                </a:solidFill>
                <a:latin typeface="Arial" pitchFamily="34" charset="0"/>
                <a:cs typeface="Arial" pitchFamily="34" charset="0"/>
                <a:sym typeface="Wingdings" pitchFamily="2" charset="2"/>
              </a:rPr>
              <a:t>Đối</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với</a:t>
            </a:r>
            <a:r>
              <a:rPr lang="en-US" sz="2400" b="1" dirty="0" smtClean="0">
                <a:solidFill>
                  <a:srgbClr val="FF6600"/>
                </a:solidFill>
                <a:latin typeface="Arial" pitchFamily="34" charset="0"/>
                <a:cs typeface="Arial" pitchFamily="34" charset="0"/>
                <a:sym typeface="Wingdings" pitchFamily="2" charset="2"/>
              </a:rPr>
              <a:t> </a:t>
            </a:r>
            <a:r>
              <a:rPr lang="en-US" sz="2400" b="1" dirty="0" err="1" smtClean="0">
                <a:solidFill>
                  <a:srgbClr val="FF6600"/>
                </a:solidFill>
                <a:latin typeface="Arial" pitchFamily="34" charset="0"/>
                <a:cs typeface="Arial" pitchFamily="34" charset="0"/>
                <a:sym typeface="Wingdings" pitchFamily="2" charset="2"/>
              </a:rPr>
              <a:t>khí</a:t>
            </a:r>
            <a:r>
              <a:rPr lang="en-US" sz="2400" b="1" dirty="0" smtClean="0">
                <a:solidFill>
                  <a:srgbClr val="FF6600"/>
                </a:solidFill>
                <a:latin typeface="Arial" pitchFamily="34" charset="0"/>
                <a:cs typeface="Arial" pitchFamily="34" charset="0"/>
                <a:sym typeface="Wingdings" pitchFamily="2" charset="2"/>
              </a:rPr>
              <a:t> </a:t>
            </a:r>
            <a:r>
              <a:rPr lang="en-US" sz="2400" b="1" dirty="0" err="1">
                <a:solidFill>
                  <a:srgbClr val="FF6600"/>
                </a:solidFill>
                <a:latin typeface="Arial" pitchFamily="34" charset="0"/>
                <a:cs typeface="Arial" pitchFamily="34" charset="0"/>
                <a:sym typeface="Wingdings" pitchFamily="2" charset="2"/>
              </a:rPr>
              <a:t>lý</a:t>
            </a:r>
            <a:r>
              <a:rPr lang="en-US" sz="2400" b="1" dirty="0">
                <a:solidFill>
                  <a:srgbClr val="FF6600"/>
                </a:solidFill>
                <a:latin typeface="Arial" pitchFamily="34" charset="0"/>
                <a:cs typeface="Arial" pitchFamily="34" charset="0"/>
                <a:sym typeface="Wingdings" pitchFamily="2" charset="2"/>
              </a:rPr>
              <a:t> </a:t>
            </a:r>
            <a:r>
              <a:rPr lang="en-US" sz="2400" b="1" dirty="0" err="1">
                <a:solidFill>
                  <a:srgbClr val="FF6600"/>
                </a:solidFill>
                <a:latin typeface="Arial" pitchFamily="34" charset="0"/>
                <a:cs typeface="Arial" pitchFamily="34" charset="0"/>
                <a:sym typeface="Wingdings" pitchFamily="2" charset="2"/>
              </a:rPr>
              <a:t>tưởng</a:t>
            </a:r>
            <a:r>
              <a:rPr lang="en-US" sz="2400" b="1" dirty="0">
                <a:solidFill>
                  <a:srgbClr val="FF6600"/>
                </a:solidFill>
                <a:latin typeface="Arial" pitchFamily="34" charset="0"/>
                <a:cs typeface="Arial" pitchFamily="34" charset="0"/>
                <a:sym typeface="Wingdings" pitchFamily="2" charset="2"/>
              </a:rPr>
              <a:t> </a:t>
            </a:r>
            <a:r>
              <a:rPr lang="en-US" sz="2400" dirty="0" smtClean="0">
                <a:latin typeface="Arial" pitchFamily="34" charset="0"/>
                <a:cs typeface="Arial" pitchFamily="34" charset="0"/>
                <a:sym typeface="Wingdings" pitchFamily="2" charset="2"/>
              </a:rPr>
              <a:t>(ideal </a:t>
            </a:r>
            <a:r>
              <a:rPr lang="en-US" sz="2400" dirty="0">
                <a:latin typeface="Arial" pitchFamily="34" charset="0"/>
                <a:cs typeface="Arial" pitchFamily="34" charset="0"/>
                <a:sym typeface="Wingdings" pitchFamily="2" charset="2"/>
              </a:rPr>
              <a:t>gas equation of state</a:t>
            </a:r>
            <a:r>
              <a:rPr lang="en-US" sz="2400" dirty="0" smtClean="0">
                <a:latin typeface="Arial" pitchFamily="34" charset="0"/>
                <a:cs typeface="Arial" pitchFamily="34" charset="0"/>
                <a:sym typeface="Wingdings" pitchFamily="2" charset="2"/>
              </a:rPr>
              <a:t>)</a:t>
            </a:r>
          </a:p>
          <a:p>
            <a:pPr algn="just"/>
            <a:r>
              <a:rPr lang="en-US" sz="2400" dirty="0" smtClean="0">
                <a:latin typeface="Arial" pitchFamily="34" charset="0"/>
                <a:cs typeface="Arial" pitchFamily="34" charset="0"/>
                <a:sym typeface="Wingdings" pitchFamily="2" charset="2"/>
              </a:rPr>
              <a:t>                 </a:t>
            </a:r>
          </a:p>
          <a:p>
            <a:pPr algn="just"/>
            <a:endParaRPr lang="en-US" sz="2400" dirty="0" smtClean="0">
              <a:latin typeface="Arial" pitchFamily="34" charset="0"/>
              <a:cs typeface="Arial" pitchFamily="34" charset="0"/>
              <a:sym typeface="Wingdings" pitchFamily="2" charset="2"/>
            </a:endParaRPr>
          </a:p>
          <a:p>
            <a:pPr algn="just"/>
            <a:r>
              <a:rPr lang="en-US" sz="2400" dirty="0" smtClean="0">
                <a:latin typeface="Arial" pitchFamily="34" charset="0"/>
                <a:cs typeface="Arial" pitchFamily="34" charset="0"/>
                <a:sym typeface="Wingdings" pitchFamily="2" charset="2"/>
              </a:rPr>
              <a:t>R: </a:t>
            </a:r>
            <a:r>
              <a:rPr lang="en-US" sz="2400" dirty="0" err="1" smtClean="0">
                <a:latin typeface="Arial" pitchFamily="34" charset="0"/>
                <a:cs typeface="Arial" pitchFamily="34" charset="0"/>
                <a:sym typeface="Wingdings" pitchFamily="2" charset="2"/>
              </a:rPr>
              <a:t>hằng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số</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khí</a:t>
            </a:r>
            <a:r>
              <a:rPr lang="en-US" sz="2400" dirty="0" smtClean="0">
                <a:latin typeface="Arial" pitchFamily="34" charset="0"/>
                <a:cs typeface="Arial" pitchFamily="34" charset="0"/>
                <a:sym typeface="Wingdings" pitchFamily="2" charset="2"/>
              </a:rPr>
              <a:t>,                  , J/(</a:t>
            </a:r>
            <a:r>
              <a:rPr lang="en-US" sz="2400" dirty="0" err="1" smtClean="0">
                <a:latin typeface="Arial" pitchFamily="34" charset="0"/>
                <a:cs typeface="Arial" pitchFamily="34" charset="0"/>
                <a:sym typeface="Wingdings" pitchFamily="2" charset="2"/>
              </a:rPr>
              <a:t>kgK</a:t>
            </a:r>
            <a:r>
              <a:rPr lang="en-US" sz="2400" dirty="0" smtClean="0">
                <a:latin typeface="Arial" pitchFamily="34" charset="0"/>
                <a:cs typeface="Arial" pitchFamily="34" charset="0"/>
                <a:sym typeface="Wingdings" pitchFamily="2" charset="2"/>
              </a:rPr>
              <a:t>)  </a:t>
            </a:r>
          </a:p>
          <a:p>
            <a:pPr algn="just"/>
            <a:endParaRPr lang="en-US" sz="2000" b="1" dirty="0" smtClean="0">
              <a:solidFill>
                <a:srgbClr val="009900"/>
              </a:solidFill>
              <a:latin typeface="Arial" pitchFamily="34" charset="0"/>
              <a:cs typeface="Arial" pitchFamily="34" charset="0"/>
              <a:sym typeface="Wingdings" pitchFamily="2" charset="2"/>
            </a:endParaRPr>
          </a:p>
          <a:p>
            <a:pPr algn="just"/>
            <a:r>
              <a:rPr lang="en-US" sz="2400" b="1" dirty="0" err="1" smtClean="0">
                <a:solidFill>
                  <a:srgbClr val="009900"/>
                </a:solidFill>
                <a:latin typeface="Arial" pitchFamily="34" charset="0"/>
                <a:cs typeface="Arial" pitchFamily="34" charset="0"/>
                <a:sym typeface="Wingdings" pitchFamily="2" charset="2"/>
              </a:rPr>
              <a:t>Đối</a:t>
            </a:r>
            <a:r>
              <a:rPr lang="en-US" sz="2400" b="1" dirty="0" smtClean="0">
                <a:solidFill>
                  <a:srgbClr val="009900"/>
                </a:solidFill>
                <a:latin typeface="Arial" pitchFamily="34" charset="0"/>
                <a:cs typeface="Arial" pitchFamily="34" charset="0"/>
                <a:sym typeface="Wingdings" pitchFamily="2" charset="2"/>
              </a:rPr>
              <a:t> </a:t>
            </a:r>
            <a:r>
              <a:rPr lang="en-US" sz="2400" b="1" dirty="0" err="1" smtClean="0">
                <a:solidFill>
                  <a:srgbClr val="009900"/>
                </a:solidFill>
                <a:latin typeface="Arial" pitchFamily="34" charset="0"/>
                <a:cs typeface="Arial" pitchFamily="34" charset="0"/>
                <a:sym typeface="Wingdings" pitchFamily="2" charset="2"/>
              </a:rPr>
              <a:t>với</a:t>
            </a:r>
            <a:r>
              <a:rPr lang="en-US" sz="2400" b="1" dirty="0" smtClean="0">
                <a:solidFill>
                  <a:srgbClr val="009900"/>
                </a:solidFill>
                <a:latin typeface="Arial" pitchFamily="34" charset="0"/>
                <a:cs typeface="Arial" pitchFamily="34" charset="0"/>
                <a:sym typeface="Wingdings" pitchFamily="2" charset="2"/>
              </a:rPr>
              <a:t> </a:t>
            </a:r>
            <a:r>
              <a:rPr lang="en-US" sz="2400" b="1" dirty="0" err="1" smtClean="0">
                <a:solidFill>
                  <a:srgbClr val="009900"/>
                </a:solidFill>
                <a:latin typeface="Arial" pitchFamily="34" charset="0"/>
                <a:cs typeface="Arial" pitchFamily="34" charset="0"/>
                <a:sym typeface="Wingdings" pitchFamily="2" charset="2"/>
              </a:rPr>
              <a:t>khí</a:t>
            </a:r>
            <a:r>
              <a:rPr lang="en-US" sz="2400" b="1" dirty="0" smtClean="0">
                <a:solidFill>
                  <a:srgbClr val="009900"/>
                </a:solidFill>
                <a:latin typeface="Arial" pitchFamily="34" charset="0"/>
                <a:cs typeface="Arial" pitchFamily="34" charset="0"/>
                <a:sym typeface="Wingdings" pitchFamily="2" charset="2"/>
              </a:rPr>
              <a:t> </a:t>
            </a:r>
            <a:r>
              <a:rPr lang="en-US" sz="2400" b="1" dirty="0" err="1" smtClean="0">
                <a:solidFill>
                  <a:srgbClr val="009900"/>
                </a:solidFill>
                <a:latin typeface="Arial" pitchFamily="34" charset="0"/>
                <a:cs typeface="Arial" pitchFamily="34" charset="0"/>
                <a:sym typeface="Wingdings" pitchFamily="2" charset="2"/>
              </a:rPr>
              <a:t>thực</a:t>
            </a:r>
            <a:r>
              <a:rPr lang="en-US" sz="2400" b="1" dirty="0" smtClean="0">
                <a:solidFill>
                  <a:srgbClr val="009900"/>
                </a:solidFill>
                <a:latin typeface="Arial" pitchFamily="34" charset="0"/>
                <a:cs typeface="Arial" pitchFamily="34" charset="0"/>
                <a:sym typeface="Wingdings" pitchFamily="2" charset="2"/>
              </a:rPr>
              <a:t> </a:t>
            </a:r>
            <a:r>
              <a:rPr lang="en-US" sz="2400" dirty="0" smtClean="0">
                <a:latin typeface="Arial" pitchFamily="34" charset="0"/>
                <a:cs typeface="Arial" pitchFamily="34" charset="0"/>
                <a:sym typeface="Wingdings" pitchFamily="2" charset="2"/>
              </a:rPr>
              <a:t>(non-ideal/real gas equation of state) </a:t>
            </a:r>
          </a:p>
          <a:p>
            <a:pPr algn="just"/>
            <a:endParaRPr lang="en-US" sz="2400" dirty="0">
              <a:latin typeface="Arial" pitchFamily="34" charset="0"/>
              <a:cs typeface="Arial" pitchFamily="34" charset="0"/>
              <a:sym typeface="Wingdings" pitchFamily="2" charset="2"/>
            </a:endParaRPr>
          </a:p>
          <a:p>
            <a:pPr algn="just"/>
            <a:endParaRPr lang="en-US" sz="2400" dirty="0" smtClean="0">
              <a:latin typeface="Arial" pitchFamily="34" charset="0"/>
              <a:cs typeface="Arial" pitchFamily="34" charset="0"/>
              <a:sym typeface="Wingdings" pitchFamily="2" charset="2"/>
            </a:endParaRPr>
          </a:p>
          <a:p>
            <a:pPr algn="just"/>
            <a:r>
              <a:rPr lang="en-US" sz="2400" dirty="0" err="1" smtClean="0">
                <a:latin typeface="Times New Roman" pitchFamily="18" charset="0"/>
                <a:cs typeface="Times New Roman" pitchFamily="18" charset="0"/>
                <a:sym typeface="Wingdings" pitchFamily="2" charset="2"/>
              </a:rPr>
              <a:t>V</a:t>
            </a:r>
            <a:r>
              <a:rPr lang="en-US" sz="2400" baseline="-25000" dirty="0" err="1" smtClean="0">
                <a:latin typeface="Times New Roman" pitchFamily="18" charset="0"/>
                <a:cs typeface="Times New Roman" pitchFamily="18" charset="0"/>
                <a:sym typeface="Wingdings" pitchFamily="2" charset="2"/>
              </a:rPr>
              <a:t>s</a:t>
            </a:r>
            <a:r>
              <a:rPr lang="en-US" sz="2400" dirty="0">
                <a:latin typeface="Times New Roman" pitchFamily="18" charset="0"/>
                <a:cs typeface="Times New Roman" pitchFamily="18" charset="0"/>
                <a:sym typeface="Wingdings" pitchFamily="2" charset="2"/>
              </a:rPr>
              <a:t> </a:t>
            </a:r>
            <a:r>
              <a:rPr lang="en-US" sz="2400" dirty="0" smtClean="0">
                <a:latin typeface="Arial" pitchFamily="34" charset="0"/>
                <a:cs typeface="Arial" pitchFamily="34" charset="0"/>
                <a:sym typeface="Wingdings" pitchFamily="2" charset="2"/>
              </a:rPr>
              <a:t>= </a:t>
            </a:r>
            <a:r>
              <a:rPr lang="en-US" sz="2400" dirty="0" smtClean="0">
                <a:latin typeface="Times New Roman" pitchFamily="18" charset="0"/>
                <a:cs typeface="Times New Roman" pitchFamily="18" charset="0"/>
                <a:sym typeface="Wingdings" pitchFamily="2" charset="2"/>
              </a:rPr>
              <a:t>V/m</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thể</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tích</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riêng</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của</a:t>
            </a:r>
            <a:r>
              <a:rPr lang="en-US" sz="2400" dirty="0" smtClean="0">
                <a:latin typeface="Arial" pitchFamily="34" charset="0"/>
                <a:cs typeface="Arial" pitchFamily="34" charset="0"/>
                <a:sym typeface="Wingdings" pitchFamily="2" charset="2"/>
              </a:rPr>
              <a:t> </a:t>
            </a:r>
            <a:r>
              <a:rPr lang="en-US" sz="2400" dirty="0" err="1" smtClean="0">
                <a:latin typeface="Arial" pitchFamily="34" charset="0"/>
                <a:cs typeface="Arial" pitchFamily="34" charset="0"/>
                <a:sym typeface="Wingdings" pitchFamily="2" charset="2"/>
              </a:rPr>
              <a:t>khí</a:t>
            </a:r>
            <a:r>
              <a:rPr lang="en-US" sz="2400" dirty="0" smtClean="0">
                <a:latin typeface="Arial" pitchFamily="34" charset="0"/>
                <a:cs typeface="Arial" pitchFamily="34" charset="0"/>
                <a:sym typeface="Wingdings" pitchFamily="2" charset="2"/>
              </a:rPr>
              <a:t>, </a:t>
            </a:r>
          </a:p>
          <a:p>
            <a:pPr algn="just"/>
            <a:endParaRPr lang="en-US" sz="2400" dirty="0">
              <a:latin typeface="Arial" pitchFamily="34" charset="0"/>
              <a:cs typeface="Arial" pitchFamily="34" charset="0"/>
              <a:sym typeface="Wingdings" pitchFamily="2" charset="2"/>
            </a:endParaRPr>
          </a:p>
          <a:p>
            <a:pPr algn="just"/>
            <a:r>
              <a:rPr lang="en-US" sz="2000" dirty="0" smtClean="0">
                <a:latin typeface="Arial" pitchFamily="34" charset="0"/>
                <a:cs typeface="Arial" pitchFamily="34" charset="0"/>
                <a:sym typeface="Wingdings" pitchFamily="2" charset="2"/>
              </a:rPr>
              <a:t>b: </a:t>
            </a:r>
            <a:r>
              <a:rPr lang="en-US" sz="2000" dirty="0" err="1" smtClean="0">
                <a:latin typeface="Arial" pitchFamily="34" charset="0"/>
                <a:cs typeface="Arial" pitchFamily="34" charset="0"/>
                <a:sym typeface="Wingdings" pitchFamily="2" charset="2"/>
              </a:rPr>
              <a:t>hiệu</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số</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thể</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tích</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riêng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của</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khí</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thực</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và</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khí</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lý</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tưởng</a:t>
            </a:r>
            <a:r>
              <a:rPr lang="en-US" sz="2000" dirty="0" smtClean="0">
                <a:latin typeface="Arial" pitchFamily="34" charset="0"/>
                <a:cs typeface="Arial" pitchFamily="34" charset="0"/>
                <a:sym typeface="Wingdings" pitchFamily="2" charset="2"/>
              </a:rPr>
              <a:t> ở </a:t>
            </a:r>
            <a:r>
              <a:rPr lang="en-US" sz="2000" dirty="0" err="1" smtClean="0">
                <a:latin typeface="Arial" pitchFamily="34" charset="0"/>
                <a:cs typeface="Arial" pitchFamily="34" charset="0"/>
                <a:sym typeface="Wingdings" pitchFamily="2" charset="2"/>
              </a:rPr>
              <a:t>cùng</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điều</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kiện</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nhiệt</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độ</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và</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áp</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suất</a:t>
            </a:r>
            <a:r>
              <a:rPr lang="en-US" sz="2000" dirty="0" smtClean="0">
                <a:latin typeface="Arial" pitchFamily="34" charset="0"/>
                <a:cs typeface="Arial" pitchFamily="34" charset="0"/>
                <a:sym typeface="Wingdings" pitchFamily="2" charset="2"/>
              </a:rPr>
              <a:t>. k: </a:t>
            </a:r>
            <a:r>
              <a:rPr lang="en-US" sz="2000" dirty="0" err="1" smtClean="0">
                <a:latin typeface="Arial" pitchFamily="34" charset="0"/>
                <a:cs typeface="Arial" pitchFamily="34" charset="0"/>
                <a:sym typeface="Wingdings" pitchFamily="2" charset="2"/>
              </a:rPr>
              <a:t>hệ</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số</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nén</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được</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tra</a:t>
            </a:r>
            <a:r>
              <a:rPr lang="en-US" sz="2000" dirty="0" smtClean="0">
                <a:latin typeface="Arial" pitchFamily="34" charset="0"/>
                <a:cs typeface="Arial" pitchFamily="34" charset="0"/>
                <a:sym typeface="Wingdings" pitchFamily="2" charset="2"/>
              </a:rPr>
              <a:t> ở </a:t>
            </a:r>
            <a:r>
              <a:rPr lang="en-US" sz="2000" dirty="0" err="1" smtClean="0">
                <a:latin typeface="Arial" pitchFamily="34" charset="0"/>
                <a:cs typeface="Arial" pitchFamily="34" charset="0"/>
                <a:sym typeface="Wingdings" pitchFamily="2" charset="2"/>
              </a:rPr>
              <a:t>các</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đồ</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thị</a:t>
            </a:r>
            <a:r>
              <a:rPr lang="en-US" sz="2000" dirty="0">
                <a:latin typeface="Arial" pitchFamily="34" charset="0"/>
                <a:cs typeface="Arial" pitchFamily="34" charset="0"/>
                <a:sym typeface="Wingdings" pitchFamily="2" charset="2"/>
              </a:rPr>
              <a:t> </a:t>
            </a:r>
            <a:r>
              <a:rPr lang="en-US" sz="2000" dirty="0" smtClean="0">
                <a:latin typeface="Arial" pitchFamily="34" charset="0"/>
                <a:cs typeface="Arial" pitchFamily="34" charset="0"/>
                <a:sym typeface="Wingdings" pitchFamily="2" charset="2"/>
              </a:rPr>
              <a:t>(</a:t>
            </a:r>
            <a:r>
              <a:rPr lang="en-US" sz="2000" dirty="0" err="1" smtClean="0">
                <a:latin typeface="Arial" pitchFamily="34" charset="0"/>
                <a:cs typeface="Arial" pitchFamily="34" charset="0"/>
                <a:sym typeface="Wingdings" pitchFamily="2" charset="2"/>
              </a:rPr>
              <a:t>khí</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lý</a:t>
            </a:r>
            <a:r>
              <a:rPr lang="en-US" sz="2000" dirty="0" smtClean="0">
                <a:latin typeface="Arial" pitchFamily="34" charset="0"/>
                <a:cs typeface="Arial" pitchFamily="34" charset="0"/>
                <a:sym typeface="Wingdings" pitchFamily="2" charset="2"/>
              </a:rPr>
              <a:t> </a:t>
            </a:r>
            <a:r>
              <a:rPr lang="en-US" sz="2000" dirty="0" err="1" smtClean="0">
                <a:latin typeface="Arial" pitchFamily="34" charset="0"/>
                <a:cs typeface="Arial" pitchFamily="34" charset="0"/>
                <a:sym typeface="Wingdings" pitchFamily="2" charset="2"/>
              </a:rPr>
              <a:t>tưởng</a:t>
            </a:r>
            <a:r>
              <a:rPr lang="en-US" sz="2000" dirty="0" smtClean="0">
                <a:latin typeface="Arial" pitchFamily="34" charset="0"/>
                <a:cs typeface="Arial" pitchFamily="34" charset="0"/>
                <a:sym typeface="Wingdings" pitchFamily="2" charset="2"/>
              </a:rPr>
              <a:t> k = 1).</a:t>
            </a:r>
            <a:endParaRPr lang="en-US" sz="2400" dirty="0" smtClean="0">
              <a:latin typeface="Arial" pitchFamily="34" charset="0"/>
              <a:cs typeface="Arial" pitchFamily="34" charset="0"/>
              <a:sym typeface="Symbol"/>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531750614"/>
              </p:ext>
            </p:extLst>
          </p:nvPr>
        </p:nvGraphicFramePr>
        <p:xfrm>
          <a:off x="3581400" y="2819400"/>
          <a:ext cx="1689100" cy="482600"/>
        </p:xfrm>
        <a:graphic>
          <a:graphicData uri="http://schemas.openxmlformats.org/presentationml/2006/ole">
            <mc:AlternateContent xmlns:mc="http://schemas.openxmlformats.org/markup-compatibility/2006">
              <mc:Choice xmlns:v="urn:schemas-microsoft-com:vml" Requires="v">
                <p:oleObj spid="_x0000_s14517" name="Equation" r:id="rId3" imgW="711000" imgH="203040" progId="Equation.3">
                  <p:embed/>
                </p:oleObj>
              </mc:Choice>
              <mc:Fallback>
                <p:oleObj name="Equation" r:id="rId3" imgW="711000" imgH="203040" progId="Equation.3">
                  <p:embed/>
                  <p:pic>
                    <p:nvPicPr>
                      <p:cNvPr id="0" name=""/>
                      <p:cNvPicPr/>
                      <p:nvPr/>
                    </p:nvPicPr>
                    <p:blipFill>
                      <a:blip r:embed="rId4"/>
                      <a:stretch>
                        <a:fillRect/>
                      </a:stretch>
                    </p:blipFill>
                    <p:spPr>
                      <a:xfrm>
                        <a:off x="3581400" y="2819400"/>
                        <a:ext cx="1689100" cy="482600"/>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73565173"/>
              </p:ext>
            </p:extLst>
          </p:nvPr>
        </p:nvGraphicFramePr>
        <p:xfrm>
          <a:off x="2105890" y="3297380"/>
          <a:ext cx="1719262" cy="935037"/>
        </p:xfrm>
        <a:graphic>
          <a:graphicData uri="http://schemas.openxmlformats.org/presentationml/2006/ole">
            <mc:AlternateContent xmlns:mc="http://schemas.openxmlformats.org/markup-compatibility/2006">
              <mc:Choice xmlns:v="urn:schemas-microsoft-com:vml" Requires="v">
                <p:oleObj spid="_x0000_s14518" name="Equation" r:id="rId5" imgW="723600" imgH="393480" progId="Equation.3">
                  <p:embed/>
                </p:oleObj>
              </mc:Choice>
              <mc:Fallback>
                <p:oleObj name="Equation" r:id="rId5" imgW="723600" imgH="393480" progId="Equation.3">
                  <p:embed/>
                  <p:pic>
                    <p:nvPicPr>
                      <p:cNvPr id="0" name=""/>
                      <p:cNvPicPr>
                        <a:picLocks noChangeAspect="1" noChangeArrowheads="1"/>
                      </p:cNvPicPr>
                      <p:nvPr/>
                    </p:nvPicPr>
                    <p:blipFill>
                      <a:blip r:embed="rId6"/>
                      <a:srcRect/>
                      <a:stretch>
                        <a:fillRect/>
                      </a:stretch>
                    </p:blipFill>
                    <p:spPr bwMode="auto">
                      <a:xfrm>
                        <a:off x="2105890" y="3297380"/>
                        <a:ext cx="1719262"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4246495516"/>
              </p:ext>
            </p:extLst>
          </p:nvPr>
        </p:nvGraphicFramePr>
        <p:xfrm>
          <a:off x="1905000" y="4648200"/>
          <a:ext cx="4524375" cy="542925"/>
        </p:xfrm>
        <a:graphic>
          <a:graphicData uri="http://schemas.openxmlformats.org/presentationml/2006/ole">
            <mc:AlternateContent xmlns:mc="http://schemas.openxmlformats.org/markup-compatibility/2006">
              <mc:Choice xmlns:v="urn:schemas-microsoft-com:vml" Requires="v">
                <p:oleObj spid="_x0000_s14519" name="Equation" r:id="rId7" imgW="1904760" imgH="228600" progId="Equation.3">
                  <p:embed/>
                </p:oleObj>
              </mc:Choice>
              <mc:Fallback>
                <p:oleObj name="Equation" r:id="rId7" imgW="1904760" imgH="228600" progId="Equation.3">
                  <p:embed/>
                  <p:pic>
                    <p:nvPicPr>
                      <p:cNvPr id="0" name="Object 3"/>
                      <p:cNvPicPr>
                        <a:picLocks noChangeAspect="1" noChangeArrowheads="1"/>
                      </p:cNvPicPr>
                      <p:nvPr/>
                    </p:nvPicPr>
                    <p:blipFill>
                      <a:blip r:embed="rId8"/>
                      <a:srcRect/>
                      <a:stretch>
                        <a:fillRect/>
                      </a:stretch>
                    </p:blipFill>
                    <p:spPr bwMode="auto">
                      <a:xfrm>
                        <a:off x="1905000" y="4648200"/>
                        <a:ext cx="45243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262266287"/>
              </p:ext>
            </p:extLst>
          </p:nvPr>
        </p:nvGraphicFramePr>
        <p:xfrm>
          <a:off x="4343400" y="4987635"/>
          <a:ext cx="4071938" cy="1085850"/>
        </p:xfrm>
        <a:graphic>
          <a:graphicData uri="http://schemas.openxmlformats.org/presentationml/2006/ole">
            <mc:AlternateContent xmlns:mc="http://schemas.openxmlformats.org/markup-compatibility/2006">
              <mc:Choice xmlns:v="urn:schemas-microsoft-com:vml" Requires="v">
                <p:oleObj spid="_x0000_s14520" name="Equation" r:id="rId9" imgW="1714320" imgH="457200" progId="Equation.3">
                  <p:embed/>
                </p:oleObj>
              </mc:Choice>
              <mc:Fallback>
                <p:oleObj name="Equation" r:id="rId9" imgW="1714320" imgH="457200" progId="Equation.3">
                  <p:embed/>
                  <p:pic>
                    <p:nvPicPr>
                      <p:cNvPr id="0" name="Object 5"/>
                      <p:cNvPicPr>
                        <a:picLocks noChangeAspect="1" noChangeArrowheads="1"/>
                      </p:cNvPicPr>
                      <p:nvPr/>
                    </p:nvPicPr>
                    <p:blipFill>
                      <a:blip r:embed="rId10"/>
                      <a:srcRect/>
                      <a:stretch>
                        <a:fillRect/>
                      </a:stretch>
                    </p:blipFill>
                    <p:spPr bwMode="auto">
                      <a:xfrm>
                        <a:off x="4343400" y="4987635"/>
                        <a:ext cx="4071938"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30</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0722123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34636" y="548580"/>
            <a:ext cx="4987636" cy="6309420"/>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Phân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loại</a:t>
            </a:r>
            <a:r>
              <a:rPr lang="en-US" sz="2400" b="1" dirty="0" smtClean="0">
                <a:solidFill>
                  <a:srgbClr val="FF0066"/>
                </a:solidFill>
                <a:latin typeface="Arial" pitchFamily="34" charset="0"/>
                <a:cs typeface="Arial" pitchFamily="34" charset="0"/>
              </a:rPr>
              <a:t>: </a:t>
            </a:r>
            <a:r>
              <a:rPr lang="en-US" sz="2000" b="1" dirty="0" smtClean="0">
                <a:solidFill>
                  <a:srgbClr val="0070C0"/>
                </a:solidFill>
                <a:latin typeface="Arial" pitchFamily="34" charset="0"/>
                <a:cs typeface="Arial" pitchFamily="34" charset="0"/>
              </a:rPr>
              <a:t>Theo </a:t>
            </a:r>
            <a:r>
              <a:rPr lang="en-US" sz="2000" b="1" dirty="0" err="1" smtClean="0">
                <a:solidFill>
                  <a:srgbClr val="0070C0"/>
                </a:solidFill>
                <a:latin typeface="Arial" pitchFamily="34" charset="0"/>
                <a:cs typeface="Arial" pitchFamily="34" charset="0"/>
              </a:rPr>
              <a:t>nguyên</a:t>
            </a:r>
            <a:r>
              <a:rPr lang="en-US" sz="2000" b="1" dirty="0" smtClean="0">
                <a:solidFill>
                  <a:srgbClr val="0070C0"/>
                </a:solidFill>
                <a:latin typeface="Arial" pitchFamily="34" charset="0"/>
                <a:cs typeface="Arial" pitchFamily="34" charset="0"/>
              </a:rPr>
              <a:t> </a:t>
            </a:r>
            <a:r>
              <a:rPr lang="en-US" sz="2000" b="1" dirty="0" err="1" smtClean="0">
                <a:solidFill>
                  <a:srgbClr val="0070C0"/>
                </a:solidFill>
                <a:latin typeface="Arial" pitchFamily="34" charset="0"/>
                <a:cs typeface="Arial" pitchFamily="34" charset="0"/>
              </a:rPr>
              <a:t>lý</a:t>
            </a:r>
            <a:r>
              <a:rPr lang="en-US" sz="2000" b="1" dirty="0" smtClean="0">
                <a:solidFill>
                  <a:srgbClr val="0070C0"/>
                </a:solidFill>
                <a:latin typeface="Arial" pitchFamily="34" charset="0"/>
                <a:cs typeface="Arial" pitchFamily="34" charset="0"/>
              </a:rPr>
              <a:t> </a:t>
            </a:r>
            <a:r>
              <a:rPr lang="en-US" sz="2000" b="1" dirty="0" err="1" smtClean="0">
                <a:solidFill>
                  <a:srgbClr val="0070C0"/>
                </a:solidFill>
                <a:latin typeface="Arial" pitchFamily="34" charset="0"/>
                <a:cs typeface="Arial" pitchFamily="34" charset="0"/>
              </a:rPr>
              <a:t>hoạt</a:t>
            </a:r>
            <a:r>
              <a:rPr lang="en-US" sz="2000" b="1" dirty="0" smtClean="0">
                <a:solidFill>
                  <a:srgbClr val="0070C0"/>
                </a:solidFill>
                <a:latin typeface="Arial" pitchFamily="34" charset="0"/>
                <a:cs typeface="Arial" pitchFamily="34" charset="0"/>
              </a:rPr>
              <a:t> </a:t>
            </a:r>
            <a:r>
              <a:rPr lang="en-US" sz="2000" b="1" dirty="0" err="1" smtClean="0">
                <a:solidFill>
                  <a:srgbClr val="0070C0"/>
                </a:solidFill>
                <a:latin typeface="Arial" pitchFamily="34" charset="0"/>
                <a:cs typeface="Arial" pitchFamily="34" charset="0"/>
              </a:rPr>
              <a:t>động</a:t>
            </a:r>
            <a:endParaRPr lang="en-US" sz="2000" b="1" dirty="0" smtClean="0">
              <a:solidFill>
                <a:srgbClr val="0070C0"/>
              </a:solidFill>
              <a:latin typeface="Arial" pitchFamily="34" charset="0"/>
              <a:cs typeface="Arial" pitchFamily="34" charset="0"/>
            </a:endParaRPr>
          </a:p>
          <a:p>
            <a:pPr algn="just"/>
            <a:r>
              <a:rPr lang="vi-VN" sz="2000" dirty="0" smtClean="0">
                <a:latin typeface="Arial" pitchFamily="34" charset="0"/>
                <a:cs typeface="Arial" pitchFamily="34" charset="0"/>
              </a:rPr>
              <a:t>Khí </a:t>
            </a:r>
            <a:r>
              <a:rPr lang="vi-VN" sz="2000" dirty="0">
                <a:latin typeface="Arial" pitchFamily="34" charset="0"/>
                <a:cs typeface="Arial" pitchFamily="34" charset="0"/>
              </a:rPr>
              <a:t>nén được tạo ra từ máy nén khí, ở đó năng lượng cơ học của động cơ điện hoặc của động cơ đốt trong được chuyển đổi thành năng lượng khí nén và nhiệt năng. Máy nén khí được hoạt động theo hai nguyên lý </a:t>
            </a:r>
            <a:r>
              <a:rPr lang="vi-VN" sz="2000" dirty="0" smtClean="0">
                <a:latin typeface="Arial" pitchFamily="34" charset="0"/>
                <a:cs typeface="Arial" pitchFamily="34" charset="0"/>
              </a:rPr>
              <a:t>sa</a:t>
            </a:r>
            <a:r>
              <a:rPr lang="en-US" sz="2000" dirty="0" smtClean="0">
                <a:latin typeface="Arial" pitchFamily="34" charset="0"/>
                <a:cs typeface="Arial" pitchFamily="34" charset="0"/>
              </a:rPr>
              <a:t>u</a:t>
            </a:r>
            <a:r>
              <a:rPr lang="vi-VN" sz="2000" dirty="0" smtClean="0">
                <a:latin typeface="Arial" pitchFamily="34" charset="0"/>
                <a:cs typeface="Arial" pitchFamily="34" charset="0"/>
              </a:rPr>
              <a:t>:</a:t>
            </a:r>
            <a:endParaRPr lang="en-US" sz="2000" b="1" dirty="0" smtClean="0">
              <a:latin typeface="Arial" pitchFamily="34" charset="0"/>
              <a:cs typeface="Arial" pitchFamily="34" charset="0"/>
            </a:endParaRPr>
          </a:p>
          <a:p>
            <a:pPr algn="just"/>
            <a:r>
              <a:rPr lang="en-US" sz="2000" b="1" dirty="0" err="1" smtClean="0">
                <a:latin typeface="Arial" pitchFamily="34" charset="0"/>
                <a:cs typeface="Arial" pitchFamily="34" charset="0"/>
              </a:rPr>
              <a:t>Thay</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đổi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thể</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tích</a:t>
            </a:r>
            <a:r>
              <a:rPr lang="en-US" sz="2000" b="1" dirty="0" smtClean="0">
                <a:latin typeface="Arial" pitchFamily="34" charset="0"/>
                <a:cs typeface="Arial" pitchFamily="34" charset="0"/>
              </a:rPr>
              <a:t> </a:t>
            </a:r>
            <a:r>
              <a:rPr lang="en-US" sz="2000" dirty="0" smtClean="0">
                <a:latin typeface="Arial" pitchFamily="34" charset="0"/>
                <a:cs typeface="Arial" pitchFamily="34" charset="0"/>
              </a:rPr>
              <a:t>(</a:t>
            </a:r>
            <a:r>
              <a:rPr lang="en-US" sz="2000" dirty="0" err="1" smtClean="0">
                <a:latin typeface="Arial" pitchFamily="34" charset="0"/>
                <a:cs typeface="Arial" pitchFamily="34" charset="0"/>
              </a:rPr>
              <a:t>máy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nén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pittông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vít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tấm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trượt</a:t>
            </a:r>
            <a:r>
              <a:rPr lang="en-US" sz="2000" dirty="0" smtClean="0">
                <a:latin typeface="Arial" pitchFamily="34" charset="0"/>
                <a:cs typeface="Arial" pitchFamily="34" charset="0"/>
              </a:rPr>
              <a:t>)</a:t>
            </a:r>
            <a:r>
              <a:rPr lang="en-US" sz="2000" b="1" dirty="0" smtClean="0">
                <a:latin typeface="Arial" pitchFamily="34" charset="0"/>
                <a:cs typeface="Arial" pitchFamily="34" charset="0"/>
              </a:rPr>
              <a:t>: </a:t>
            </a:r>
            <a:r>
              <a:rPr lang="en-US" sz="2000" dirty="0" err="1" smtClean="0">
                <a:latin typeface="Arial" pitchFamily="34" charset="0"/>
                <a:cs typeface="Arial" pitchFamily="34" charset="0"/>
              </a:rPr>
              <a:t>tạo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áp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bằng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cách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nén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cưỡng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bức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lượng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khí</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đi</a:t>
            </a:r>
            <a:r>
              <a:rPr lang="en-US" sz="2000" dirty="0" smtClean="0">
                <a:latin typeface="Arial" pitchFamily="34" charset="0"/>
                <a:cs typeface="Arial" pitchFamily="34" charset="0"/>
              </a:rPr>
              <a:t> qua </a:t>
            </a:r>
            <a:r>
              <a:rPr lang="en-US" sz="2000" dirty="0" err="1" smtClean="0">
                <a:latin typeface="Arial" pitchFamily="34" charset="0"/>
                <a:cs typeface="Arial" pitchFamily="34" charset="0"/>
              </a:rPr>
              <a:t>máy</a:t>
            </a:r>
            <a:r>
              <a:rPr lang="en-US" sz="2000" dirty="0" smtClean="0">
                <a:latin typeface="Arial" pitchFamily="34" charset="0"/>
                <a:cs typeface="Arial" pitchFamily="34" charset="0"/>
              </a:rPr>
              <a:t>, qua </a:t>
            </a:r>
            <a:r>
              <a:rPr lang="en-US" sz="2000" dirty="0" err="1" smtClean="0">
                <a:latin typeface="Arial" pitchFamily="34" charset="0"/>
                <a:cs typeface="Arial" pitchFamily="34" charset="0"/>
              </a:rPr>
              <a:t>đây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giảm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thể</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tích</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gian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làm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việc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của</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máy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Thường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tạo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áp</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rất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cao</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nhưng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năng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suất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không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lớn</a:t>
            </a:r>
            <a:r>
              <a:rPr lang="en-US" sz="2000" dirty="0" smtClean="0">
                <a:latin typeface="Arial" pitchFamily="34" charset="0"/>
                <a:cs typeface="Arial" pitchFamily="34" charset="0"/>
              </a:rPr>
              <a:t>. </a:t>
            </a:r>
          </a:p>
          <a:p>
            <a:pPr algn="just"/>
            <a:r>
              <a:rPr lang="en-US" sz="2000" b="1" dirty="0" err="1">
                <a:latin typeface="Arial" pitchFamily="34" charset="0"/>
                <a:cs typeface="Arial" pitchFamily="34" charset="0"/>
              </a:rPr>
              <a:t>Đ</a:t>
            </a:r>
            <a:r>
              <a:rPr lang="en-US" sz="2000" b="1" dirty="0" err="1" smtClean="0">
                <a:latin typeface="Arial" pitchFamily="34" charset="0"/>
                <a:cs typeface="Arial" pitchFamily="34" charset="0"/>
              </a:rPr>
              <a:t>ộng</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năng</a:t>
            </a:r>
            <a:r>
              <a:rPr lang="en-US" sz="2000" b="1" dirty="0" smtClean="0">
                <a:latin typeface="Arial" pitchFamily="34" charset="0"/>
                <a:cs typeface="Arial" pitchFamily="34" charset="0"/>
              </a:rPr>
              <a:t> </a:t>
            </a:r>
            <a:r>
              <a:rPr lang="en-US" sz="2000" dirty="0" smtClean="0">
                <a:latin typeface="Arial" pitchFamily="34" charset="0"/>
                <a:cs typeface="Arial" pitchFamily="34" charset="0"/>
              </a:rPr>
              <a:t>(</a:t>
            </a:r>
            <a:r>
              <a:rPr lang="en-US" sz="2000" dirty="0" err="1" smtClean="0">
                <a:latin typeface="Arial" pitchFamily="34" charset="0"/>
                <a:cs typeface="Arial" pitchFamily="34" charset="0"/>
              </a:rPr>
              <a:t>máy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nén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ly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tâm</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tuabin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hướng</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trục</a:t>
            </a:r>
            <a:r>
              <a:rPr lang="en-US" sz="2000" dirty="0" smtClean="0">
                <a:latin typeface="Arial" pitchFamily="34" charset="0"/>
                <a:cs typeface="Arial" pitchFamily="34" charset="0"/>
              </a:rPr>
              <a:t>)</a:t>
            </a:r>
            <a:r>
              <a:rPr lang="en-US" sz="2000" b="1" dirty="0" smtClean="0">
                <a:latin typeface="Arial" pitchFamily="34" charset="0"/>
                <a:cs typeface="Arial" pitchFamily="34" charset="0"/>
              </a:rPr>
              <a:t>:</a:t>
            </a:r>
            <a:r>
              <a:rPr lang="en-US" sz="2000" dirty="0" smtClean="0">
                <a:latin typeface="Arial" pitchFamily="34" charset="0"/>
                <a:cs typeface="Arial" pitchFamily="34" charset="0"/>
              </a:rPr>
              <a:t> </a:t>
            </a:r>
            <a:r>
              <a:rPr lang="vi-VN" sz="2000" dirty="0">
                <a:latin typeface="Arial" pitchFamily="34" charset="0"/>
                <a:cs typeface="Arial" pitchFamily="34" charset="0"/>
              </a:rPr>
              <a:t>không khí được dẫn trong buồng chứa và </a:t>
            </a:r>
            <a:r>
              <a:rPr lang="vi-VN" sz="2000" dirty="0" smtClean="0">
                <a:latin typeface="Arial" pitchFamily="34" charset="0"/>
                <a:cs typeface="Arial" pitchFamily="34" charset="0"/>
              </a:rPr>
              <a:t>đượ</a:t>
            </a:r>
            <a:r>
              <a:rPr lang="en-US" sz="2000" dirty="0" smtClean="0">
                <a:latin typeface="Arial" pitchFamily="34" charset="0"/>
                <a:cs typeface="Arial" pitchFamily="34" charset="0"/>
              </a:rPr>
              <a:t>c</a:t>
            </a:r>
            <a:r>
              <a:rPr lang="vi-VN" sz="2000" dirty="0" smtClean="0">
                <a:latin typeface="Arial" pitchFamily="34" charset="0"/>
                <a:cs typeface="Arial" pitchFamily="34" charset="0"/>
              </a:rPr>
              <a:t> </a:t>
            </a:r>
            <a:r>
              <a:rPr lang="vi-VN" sz="2000" dirty="0">
                <a:latin typeface="Arial" pitchFamily="34" charset="0"/>
                <a:cs typeface="Arial" pitchFamily="34" charset="0"/>
              </a:rPr>
              <a:t>gia tốc bởi một bộ phận quay với tốc độ cao, ở đó Áp suất khí nén </a:t>
            </a:r>
            <a:r>
              <a:rPr lang="en-US" sz="2000" dirty="0">
                <a:latin typeface="Arial" pitchFamily="34" charset="0"/>
                <a:cs typeface="Arial" pitchFamily="34" charset="0"/>
              </a:rPr>
              <a:t>đ</a:t>
            </a:r>
            <a:r>
              <a:rPr lang="vi-VN" sz="2000" dirty="0" smtClean="0">
                <a:latin typeface="Arial" pitchFamily="34" charset="0"/>
                <a:cs typeface="Arial" pitchFamily="34" charset="0"/>
              </a:rPr>
              <a:t>ược </a:t>
            </a:r>
            <a:r>
              <a:rPr lang="vi-VN" sz="2000" dirty="0">
                <a:latin typeface="Arial" pitchFamily="34" charset="0"/>
                <a:cs typeface="Arial" pitchFamily="34" charset="0"/>
              </a:rPr>
              <a:t>tạo ra nhờ sự chênh lệch vận tốc, nguyên tắc này tạo ra lưu lượng và công suất rất lớn</a:t>
            </a:r>
            <a:r>
              <a:rPr lang="vi-VN" sz="2000" dirty="0" smtClean="0">
                <a:latin typeface="Arial" pitchFamily="34" charset="0"/>
                <a:cs typeface="Arial" pitchFamily="34" charset="0"/>
              </a:rPr>
              <a:t>.</a:t>
            </a:r>
            <a:endParaRPr lang="en-US" sz="2000" b="1" dirty="0" smtClean="0">
              <a:latin typeface="Arial" pitchFamily="34" charset="0"/>
              <a:cs typeface="Arial" pitchFamily="34" charset="0"/>
            </a:endParaRPr>
          </a:p>
        </p:txBody>
      </p:sp>
      <p:pic>
        <p:nvPicPr>
          <p:cNvPr id="13327" name="Picture 15" descr="http://maydien.com/attachment/image/screw_compress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209130"/>
            <a:ext cx="4191000" cy="3276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486400" y="3531162"/>
            <a:ext cx="3583032" cy="369332"/>
          </a:xfrm>
          <a:prstGeom prst="rect">
            <a:avLst/>
          </a:prstGeom>
        </p:spPr>
        <p:txBody>
          <a:bodyPr wrap="none">
            <a:spAutoFit/>
          </a:bodyPr>
          <a:lstStyle/>
          <a:p>
            <a:r>
              <a:rPr lang="en-US" b="1" dirty="0" err="1" smtClean="0">
                <a:latin typeface="Arial" pitchFamily="34" charset="0"/>
                <a:cs typeface="Arial" pitchFamily="34" charset="0"/>
              </a:rPr>
              <a:t>Hình</a:t>
            </a:r>
            <a:r>
              <a:rPr lang="en-US" b="1" dirty="0" smtClean="0">
                <a:latin typeface="Arial" pitchFamily="34" charset="0"/>
                <a:cs typeface="Arial" pitchFamily="34" charset="0"/>
              </a:rPr>
              <a:t>: </a:t>
            </a:r>
            <a:r>
              <a:rPr lang="en-US" b="1" dirty="0" err="1" smtClean="0">
                <a:latin typeface="Arial" pitchFamily="34" charset="0"/>
                <a:cs typeface="Arial" pitchFamily="34" charset="0"/>
              </a:rPr>
              <a:t>Máy</a:t>
            </a:r>
            <a:r>
              <a:rPr lang="en-US" b="1" dirty="0" smtClean="0">
                <a:latin typeface="Arial" pitchFamily="34" charset="0"/>
                <a:cs typeface="Arial" pitchFamily="34" charset="0"/>
              </a:rPr>
              <a:t> </a:t>
            </a:r>
            <a:r>
              <a:rPr lang="en-US" b="1" dirty="0" err="1">
                <a:latin typeface="Arial" pitchFamily="34" charset="0"/>
                <a:cs typeface="Arial" pitchFamily="34" charset="0"/>
              </a:rPr>
              <a:t>nén</a:t>
            </a:r>
            <a:r>
              <a:rPr lang="en-US" b="1" dirty="0">
                <a:latin typeface="Arial" pitchFamily="34" charset="0"/>
                <a:cs typeface="Arial" pitchFamily="34" charset="0"/>
              </a:rPr>
              <a:t> </a:t>
            </a:r>
            <a:r>
              <a:rPr lang="en-US" b="1" dirty="0" err="1">
                <a:latin typeface="Arial" pitchFamily="34" charset="0"/>
                <a:cs typeface="Arial" pitchFamily="34" charset="0"/>
              </a:rPr>
              <a:t>khí</a:t>
            </a:r>
            <a:r>
              <a:rPr lang="en-US" b="1" dirty="0">
                <a:latin typeface="Arial" pitchFamily="34" charset="0"/>
                <a:cs typeface="Arial" pitchFamily="34" charset="0"/>
              </a:rPr>
              <a:t> </a:t>
            </a:r>
            <a:r>
              <a:rPr lang="en-US" b="1" dirty="0" err="1">
                <a:latin typeface="Arial" pitchFamily="34" charset="0"/>
                <a:cs typeface="Arial" pitchFamily="34" charset="0"/>
              </a:rPr>
              <a:t>kiểu</a:t>
            </a:r>
            <a:r>
              <a:rPr lang="en-US" b="1" dirty="0">
                <a:latin typeface="Arial" pitchFamily="34" charset="0"/>
                <a:cs typeface="Arial" pitchFamily="34" charset="0"/>
              </a:rPr>
              <a:t> </a:t>
            </a:r>
            <a:r>
              <a:rPr lang="en-US" b="1" dirty="0" err="1">
                <a:latin typeface="Arial" pitchFamily="34" charset="0"/>
                <a:cs typeface="Arial" pitchFamily="34" charset="0"/>
              </a:rPr>
              <a:t>trục</a:t>
            </a:r>
            <a:r>
              <a:rPr lang="en-US" b="1" dirty="0">
                <a:latin typeface="Arial" pitchFamily="34" charset="0"/>
                <a:cs typeface="Arial" pitchFamily="34" charset="0"/>
              </a:rPr>
              <a:t> </a:t>
            </a:r>
            <a:r>
              <a:rPr lang="en-US" b="1" dirty="0" err="1" smtClean="0">
                <a:latin typeface="Arial" pitchFamily="34" charset="0"/>
                <a:cs typeface="Arial" pitchFamily="34" charset="0"/>
              </a:rPr>
              <a:t>vít</a:t>
            </a:r>
            <a:r>
              <a:rPr lang="en-US" b="1" dirty="0" smtClean="0">
                <a:latin typeface="Arial" pitchFamily="34" charset="0"/>
                <a:cs typeface="Arial" pitchFamily="34" charset="0"/>
              </a:rPr>
              <a:t>.</a:t>
            </a:r>
            <a:endParaRPr lang="en-US" dirty="0">
              <a:latin typeface="Arial" pitchFamily="34" charset="0"/>
              <a:cs typeface="Arial" pitchFamily="34" charset="0"/>
            </a:endParaRPr>
          </a:p>
        </p:txBody>
      </p:sp>
      <p:pic>
        <p:nvPicPr>
          <p:cNvPr id="13329" name="Picture 17" descr="[may+nen+01.jpg]"/>
          <p:cNvPicPr>
            <a:picLocks noChangeAspect="1" noChangeArrowheads="1"/>
          </p:cNvPicPr>
          <p:nvPr/>
        </p:nvPicPr>
        <p:blipFill rotWithShape="1">
          <a:blip r:embed="rId3">
            <a:extLst>
              <a:ext uri="{28A0092B-C50C-407E-A947-70E740481C1C}">
                <a14:useLocalDpi xmlns:a14="http://schemas.microsoft.com/office/drawing/2010/main" val="0"/>
              </a:ext>
            </a:extLst>
          </a:blip>
          <a:srcRect t="4234" b="5024"/>
          <a:stretch/>
        </p:blipFill>
        <p:spPr bwMode="auto">
          <a:xfrm>
            <a:off x="4876800" y="3900494"/>
            <a:ext cx="4270506" cy="26157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748690" y="6486553"/>
            <a:ext cx="2557110" cy="369332"/>
          </a:xfrm>
          <a:prstGeom prst="rect">
            <a:avLst/>
          </a:prstGeom>
        </p:spPr>
        <p:txBody>
          <a:bodyPr wrap="none">
            <a:spAutoFit/>
          </a:bodyPr>
          <a:lstStyle/>
          <a:p>
            <a:r>
              <a:rPr lang="en-US" b="1" dirty="0" err="1" smtClean="0">
                <a:latin typeface="Arial" pitchFamily="34" charset="0"/>
                <a:cs typeface="Arial" pitchFamily="34" charset="0"/>
              </a:rPr>
              <a:t>Hình</a:t>
            </a:r>
            <a:r>
              <a:rPr lang="en-US" b="1" dirty="0" smtClean="0">
                <a:latin typeface="Arial" pitchFamily="34" charset="0"/>
                <a:cs typeface="Arial" pitchFamily="34" charset="0"/>
              </a:rPr>
              <a:t>: </a:t>
            </a:r>
            <a:r>
              <a:rPr lang="en-US" b="1" dirty="0" err="1" smtClean="0">
                <a:latin typeface="Arial" pitchFamily="34" charset="0"/>
                <a:cs typeface="Arial" pitchFamily="34" charset="0"/>
              </a:rPr>
              <a:t>Máy</a:t>
            </a:r>
            <a:r>
              <a:rPr lang="en-US" b="1" dirty="0" smtClean="0">
                <a:latin typeface="Arial" pitchFamily="34" charset="0"/>
                <a:cs typeface="Arial" pitchFamily="34" charset="0"/>
              </a:rPr>
              <a:t> </a:t>
            </a:r>
            <a:r>
              <a:rPr lang="en-US" b="1" dirty="0" err="1">
                <a:latin typeface="Arial" pitchFamily="34" charset="0"/>
                <a:cs typeface="Arial" pitchFamily="34" charset="0"/>
              </a:rPr>
              <a:t>nén</a:t>
            </a:r>
            <a:r>
              <a:rPr lang="en-US" b="1" dirty="0">
                <a:latin typeface="Arial" pitchFamily="34" charset="0"/>
                <a:cs typeface="Arial" pitchFamily="34" charset="0"/>
              </a:rPr>
              <a:t> </a:t>
            </a:r>
            <a:r>
              <a:rPr lang="en-US" b="1" dirty="0" err="1" smtClean="0">
                <a:latin typeface="Arial" pitchFamily="34" charset="0"/>
                <a:cs typeface="Arial" pitchFamily="34" charset="0"/>
              </a:rPr>
              <a:t>ly</a:t>
            </a:r>
            <a:r>
              <a:rPr lang="en-US" b="1" dirty="0" smtClean="0">
                <a:latin typeface="Arial" pitchFamily="34" charset="0"/>
                <a:cs typeface="Arial" pitchFamily="34" charset="0"/>
              </a:rPr>
              <a:t> </a:t>
            </a:r>
            <a:r>
              <a:rPr lang="en-US" b="1" dirty="0" err="1" smtClean="0">
                <a:latin typeface="Arial" pitchFamily="34" charset="0"/>
                <a:cs typeface="Arial" pitchFamily="34" charset="0"/>
              </a:rPr>
              <a:t>tâm</a:t>
            </a:r>
            <a:r>
              <a:rPr lang="en-US" b="1" dirty="0" smtClean="0">
                <a:latin typeface="Arial" pitchFamily="34" charset="0"/>
                <a:cs typeface="Arial" pitchFamily="34" charset="0"/>
              </a:rPr>
              <a:t>.</a:t>
            </a:r>
            <a:endParaRPr lang="en-US" dirty="0">
              <a:latin typeface="Arial" pitchFamily="34" charset="0"/>
              <a:cs typeface="Arial" pitchFamily="34" charset="0"/>
            </a:endParaRPr>
          </a:p>
        </p:txBody>
      </p:sp>
      <p:sp>
        <p:nvSpPr>
          <p:cNvPr id="9"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31</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6342078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34636" y="484910"/>
            <a:ext cx="8797636"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Phân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loại</a:t>
            </a:r>
            <a:r>
              <a:rPr lang="en-US" sz="2400" b="1" dirty="0" smtClean="0">
                <a:solidFill>
                  <a:srgbClr val="FF0066"/>
                </a:solidFill>
                <a:latin typeface="Arial" pitchFamily="34" charset="0"/>
                <a:cs typeface="Arial" pitchFamily="34" charset="0"/>
              </a:rPr>
              <a:t>: </a:t>
            </a:r>
            <a:r>
              <a:rPr lang="en-US" sz="2400" b="1" dirty="0" smtClean="0">
                <a:solidFill>
                  <a:srgbClr val="0070C0"/>
                </a:solidFill>
                <a:latin typeface="Arial" pitchFamily="34" charset="0"/>
                <a:cs typeface="Arial" pitchFamily="34" charset="0"/>
              </a:rPr>
              <a:t>Theo </a:t>
            </a:r>
            <a:r>
              <a:rPr lang="en-US" sz="2400" b="1" dirty="0" err="1" smtClean="0">
                <a:solidFill>
                  <a:srgbClr val="0070C0"/>
                </a:solidFill>
                <a:latin typeface="Arial" pitchFamily="34" charset="0"/>
                <a:cs typeface="Arial" pitchFamily="34" charset="0"/>
              </a:rPr>
              <a:t>tỷ</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lệ</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áp</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suất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đầu</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cuối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tỉ</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số</a:t>
            </a:r>
            <a:r>
              <a:rPr lang="en-US" sz="2400" b="1" dirty="0" smtClean="0">
                <a:solidFill>
                  <a:srgbClr val="0070C0"/>
                </a:solidFill>
                <a:latin typeface="Arial" pitchFamily="34" charset="0"/>
                <a:cs typeface="Arial" pitchFamily="34" charset="0"/>
              </a:rPr>
              <a:t>/</a:t>
            </a:r>
            <a:r>
              <a:rPr lang="en-US" sz="2400" b="1" dirty="0" err="1" smtClean="0">
                <a:solidFill>
                  <a:srgbClr val="0070C0"/>
                </a:solidFill>
                <a:latin typeface="Arial" pitchFamily="34" charset="0"/>
                <a:cs typeface="Arial" pitchFamily="34" charset="0"/>
              </a:rPr>
              <a:t>độ</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nén</a:t>
            </a:r>
            <a:r>
              <a:rPr lang="en-US" sz="2400" b="1" dirty="0" smtClean="0">
                <a:solidFill>
                  <a:srgbClr val="0070C0"/>
                </a:solidFill>
                <a:latin typeface="Arial" pitchFamily="34" charset="0"/>
                <a:cs typeface="Arial" pitchFamily="34" charset="0"/>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3518747"/>
            <a:ext cx="8839200" cy="3339253"/>
          </a:xfrm>
          <a:prstGeom prst="rect">
            <a:avLst/>
          </a:prstGeom>
        </p:spPr>
      </p:pic>
      <p:sp>
        <p:nvSpPr>
          <p:cNvPr id="6" name="Rectangle 5"/>
          <p:cNvSpPr/>
          <p:nvPr/>
        </p:nvSpPr>
        <p:spPr>
          <a:xfrm>
            <a:off x="96982" y="3181290"/>
            <a:ext cx="6075218" cy="400110"/>
          </a:xfrm>
          <a:prstGeom prst="rect">
            <a:avLst/>
          </a:prstGeom>
        </p:spPr>
        <p:txBody>
          <a:bodyPr wrap="square">
            <a:spAutoFit/>
          </a:bodyPr>
          <a:lstStyle/>
          <a:p>
            <a:r>
              <a:rPr lang="en-US" sz="2000" b="1" dirty="0" err="1" smtClean="0">
                <a:solidFill>
                  <a:srgbClr val="FF6600"/>
                </a:solidFill>
                <a:latin typeface="Arial" pitchFamily="34" charset="0"/>
                <a:cs typeface="Arial" pitchFamily="34" charset="0"/>
              </a:rPr>
              <a:t>Bảng</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Phạm</a:t>
            </a:r>
            <a:r>
              <a:rPr lang="en-US" sz="2000" b="1" dirty="0" smtClean="0">
                <a:solidFill>
                  <a:srgbClr val="FF6600"/>
                </a:solidFill>
                <a:latin typeface="Arial" pitchFamily="34" charset="0"/>
                <a:cs typeface="Arial" pitchFamily="34" charset="0"/>
              </a:rPr>
              <a:t> vi </a:t>
            </a:r>
            <a:r>
              <a:rPr lang="en-US" sz="2000" b="1" dirty="0" err="1" smtClean="0">
                <a:solidFill>
                  <a:srgbClr val="FF6600"/>
                </a:solidFill>
                <a:latin typeface="Arial" pitchFamily="34" charset="0"/>
                <a:cs typeface="Arial" pitchFamily="34" charset="0"/>
              </a:rPr>
              <a:t>ứng</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dụng</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của</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các</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loại</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máy</a:t>
            </a:r>
            <a:r>
              <a:rPr lang="en-US" sz="2000" b="1" dirty="0" smtClean="0">
                <a:solidFill>
                  <a:srgbClr val="FF6600"/>
                </a:solidFill>
                <a:latin typeface="Arial" pitchFamily="34" charset="0"/>
                <a:cs typeface="Arial" pitchFamily="34" charset="0"/>
              </a:rPr>
              <a:t> </a:t>
            </a:r>
            <a:r>
              <a:rPr lang="en-US" sz="2000" b="1" dirty="0" err="1" smtClean="0">
                <a:solidFill>
                  <a:srgbClr val="FF6600"/>
                </a:solidFill>
                <a:latin typeface="Arial" pitchFamily="34" charset="0"/>
                <a:cs typeface="Arial" pitchFamily="34" charset="0"/>
              </a:rPr>
              <a:t>nén</a:t>
            </a:r>
            <a:endParaRPr lang="en-US" sz="2000" b="1" dirty="0">
              <a:solidFill>
                <a:srgbClr val="FF6600"/>
              </a:solidFill>
            </a:endParaRPr>
          </a:p>
        </p:txBody>
      </p:sp>
      <p:sp>
        <p:nvSpPr>
          <p:cNvPr id="7" name="Rectangle 6"/>
          <p:cNvSpPr/>
          <p:nvPr/>
        </p:nvSpPr>
        <p:spPr>
          <a:xfrm>
            <a:off x="96982" y="910067"/>
            <a:ext cx="6075218" cy="461665"/>
          </a:xfrm>
          <a:prstGeom prst="rect">
            <a:avLst/>
          </a:prstGeom>
        </p:spPr>
        <p:txBody>
          <a:bodyPr wrap="square">
            <a:spAutoFit/>
          </a:bodyPr>
          <a:lstStyle/>
          <a:p>
            <a:pPr marL="342900" indent="-342900">
              <a:buFont typeface="Wingdings" pitchFamily="2" charset="2"/>
              <a:buChar char="§"/>
            </a:pPr>
            <a:r>
              <a:rPr lang="en-US" sz="2400" dirty="0" err="1" smtClean="0">
                <a:latin typeface="Arial" pitchFamily="34" charset="0"/>
                <a:cs typeface="Arial" pitchFamily="34" charset="0"/>
              </a:rPr>
              <a:t>Máy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nén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hoặc</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lớn</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hơn</a:t>
            </a:r>
            <a:endParaRPr lang="en-US" sz="2400" dirty="0"/>
          </a:p>
        </p:txBody>
      </p:sp>
      <p:graphicFrame>
        <p:nvGraphicFramePr>
          <p:cNvPr id="8" name="Object 7"/>
          <p:cNvGraphicFramePr>
            <a:graphicFrameLocks noChangeAspect="1"/>
          </p:cNvGraphicFramePr>
          <p:nvPr>
            <p:extLst>
              <p:ext uri="{D42A27DB-BD31-4B8C-83A1-F6EECF244321}">
                <p14:modId xmlns:p14="http://schemas.microsoft.com/office/powerpoint/2010/main" val="1544114580"/>
              </p:ext>
            </p:extLst>
          </p:nvPr>
        </p:nvGraphicFramePr>
        <p:xfrm>
          <a:off x="2292350" y="762000"/>
          <a:ext cx="1670050" cy="930847"/>
        </p:xfrm>
        <a:graphic>
          <a:graphicData uri="http://schemas.openxmlformats.org/presentationml/2006/ole">
            <mc:AlternateContent xmlns:mc="http://schemas.openxmlformats.org/markup-compatibility/2006">
              <mc:Choice xmlns:v="urn:schemas-microsoft-com:vml" Requires="v">
                <p:oleObj spid="_x0000_s16509" name="Equation" r:id="rId4" imgW="774360" imgH="431640" progId="Equation.3">
                  <p:embed/>
                </p:oleObj>
              </mc:Choice>
              <mc:Fallback>
                <p:oleObj name="Equation" r:id="rId4" imgW="774360" imgH="431640" progId="Equation.3">
                  <p:embed/>
                  <p:pic>
                    <p:nvPicPr>
                      <p:cNvPr id="0" name="Object 3"/>
                      <p:cNvPicPr>
                        <a:picLocks noChangeAspect="1" noChangeArrowheads="1"/>
                      </p:cNvPicPr>
                      <p:nvPr/>
                    </p:nvPicPr>
                    <p:blipFill>
                      <a:blip r:embed="rId5"/>
                      <a:srcRect/>
                      <a:stretch>
                        <a:fillRect/>
                      </a:stretch>
                    </p:blipFill>
                    <p:spPr bwMode="auto">
                      <a:xfrm>
                        <a:off x="2292350" y="762000"/>
                        <a:ext cx="1670050" cy="930847"/>
                      </a:xfrm>
                      <a:prstGeom prst="rect">
                        <a:avLst/>
                      </a:prstGeom>
                      <a:noFill/>
                      <a:ln>
                        <a:noFill/>
                      </a:ln>
                    </p:spPr>
                  </p:pic>
                </p:oleObj>
              </mc:Fallback>
            </mc:AlternateContent>
          </a:graphicData>
        </a:graphic>
      </p:graphicFrame>
      <p:sp>
        <p:nvSpPr>
          <p:cNvPr id="9" name="Rectangle 8"/>
          <p:cNvSpPr/>
          <p:nvPr/>
        </p:nvSpPr>
        <p:spPr>
          <a:xfrm>
            <a:off x="76200" y="1692275"/>
            <a:ext cx="6629400" cy="461665"/>
          </a:xfrm>
          <a:prstGeom prst="rect">
            <a:avLst/>
          </a:prstGeom>
        </p:spPr>
        <p:txBody>
          <a:bodyPr wrap="square">
            <a:spAutoFit/>
          </a:bodyPr>
          <a:lstStyle/>
          <a:p>
            <a:pPr marL="342900" indent="-342900">
              <a:buFont typeface="Wingdings" pitchFamily="2" charset="2"/>
              <a:buChar char="§"/>
            </a:pPr>
            <a:r>
              <a:rPr lang="en-US" sz="2400" dirty="0" err="1" smtClean="0">
                <a:latin typeface="Arial" pitchFamily="34" charset="0"/>
                <a:cs typeface="Arial" pitchFamily="34" charset="0"/>
              </a:rPr>
              <a:t>Máy</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thổi</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smtClean="0">
                <a:latin typeface="Times New Roman" pitchFamily="18" charset="0"/>
                <a:cs typeface="Times New Roman" pitchFamily="18" charset="0"/>
              </a:rPr>
              <a:t>p</a:t>
            </a:r>
            <a:r>
              <a:rPr lang="en-US" sz="2400" baseline="-25000" dirty="0" smtClean="0">
                <a:latin typeface="Times New Roman" pitchFamily="18" charset="0"/>
                <a:cs typeface="Times New Roman" pitchFamily="18" charset="0"/>
              </a:rPr>
              <a:t>2</a:t>
            </a:r>
            <a:r>
              <a:rPr lang="en-US" sz="2400" dirty="0" smtClean="0">
                <a:latin typeface="Arial" pitchFamily="34" charset="0"/>
                <a:cs typeface="Arial" pitchFamily="34" charset="0"/>
              </a:rPr>
              <a:t> = 1,1 ÷ 3 at</a:t>
            </a:r>
            <a:endParaRPr lang="en-US" sz="2400" dirty="0"/>
          </a:p>
        </p:txBody>
      </p:sp>
      <p:graphicFrame>
        <p:nvGraphicFramePr>
          <p:cNvPr id="10" name="Object 9"/>
          <p:cNvGraphicFramePr>
            <a:graphicFrameLocks noChangeAspect="1"/>
          </p:cNvGraphicFramePr>
          <p:nvPr>
            <p:extLst>
              <p:ext uri="{D42A27DB-BD31-4B8C-83A1-F6EECF244321}">
                <p14:modId xmlns:p14="http://schemas.microsoft.com/office/powerpoint/2010/main" val="524530225"/>
              </p:ext>
            </p:extLst>
          </p:nvPr>
        </p:nvGraphicFramePr>
        <p:xfrm>
          <a:off x="2305050" y="1524000"/>
          <a:ext cx="1504950" cy="930275"/>
        </p:xfrm>
        <a:graphic>
          <a:graphicData uri="http://schemas.openxmlformats.org/presentationml/2006/ole">
            <mc:AlternateContent xmlns:mc="http://schemas.openxmlformats.org/markup-compatibility/2006">
              <mc:Choice xmlns:v="urn:schemas-microsoft-com:vml" Requires="v">
                <p:oleObj spid="_x0000_s16510" name="Equation" r:id="rId6" imgW="698400" imgH="431640" progId="Equation.3">
                  <p:embed/>
                </p:oleObj>
              </mc:Choice>
              <mc:Fallback>
                <p:oleObj name="Equation" r:id="rId6" imgW="698400" imgH="431640" progId="Equation.3">
                  <p:embed/>
                  <p:pic>
                    <p:nvPicPr>
                      <p:cNvPr id="0" name="Object 7"/>
                      <p:cNvPicPr>
                        <a:picLocks noChangeAspect="1" noChangeArrowheads="1"/>
                      </p:cNvPicPr>
                      <p:nvPr/>
                    </p:nvPicPr>
                    <p:blipFill>
                      <a:blip r:embed="rId7"/>
                      <a:srcRect/>
                      <a:stretch>
                        <a:fillRect/>
                      </a:stretch>
                    </p:blipFill>
                    <p:spPr bwMode="auto">
                      <a:xfrm>
                        <a:off x="2305050" y="1524000"/>
                        <a:ext cx="150495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Rectangle 10"/>
          <p:cNvSpPr/>
          <p:nvPr/>
        </p:nvSpPr>
        <p:spPr>
          <a:xfrm>
            <a:off x="152400" y="2373610"/>
            <a:ext cx="7467600" cy="461665"/>
          </a:xfrm>
          <a:prstGeom prst="rect">
            <a:avLst/>
          </a:prstGeom>
        </p:spPr>
        <p:txBody>
          <a:bodyPr wrap="square">
            <a:spAutoFit/>
          </a:bodyPr>
          <a:lstStyle/>
          <a:p>
            <a:pPr marL="342900" indent="-342900">
              <a:buFont typeface="Wingdings" pitchFamily="2" charset="2"/>
              <a:buChar char="§"/>
            </a:pPr>
            <a:r>
              <a:rPr lang="en-US" sz="2400" dirty="0" err="1" smtClean="0">
                <a:latin typeface="Arial" pitchFamily="34" charset="0"/>
                <a:cs typeface="Arial" pitchFamily="34" charset="0"/>
              </a:rPr>
              <a:t>Quạt</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khí</a:t>
            </a:r>
            <a:r>
              <a:rPr lang="en-US" sz="2400" dirty="0" smtClean="0">
                <a:latin typeface="Arial" pitchFamily="34" charset="0"/>
                <a:cs typeface="Arial" pitchFamily="34" charset="0"/>
              </a:rPr>
              <a:t>:                            </a:t>
            </a:r>
            <a:r>
              <a:rPr lang="en-US" sz="2400" dirty="0" err="1" smtClean="0">
                <a:latin typeface="Arial" pitchFamily="34" charset="0"/>
                <a:cs typeface="Arial" pitchFamily="34" charset="0"/>
              </a:rPr>
              <a:t>với</a:t>
            </a:r>
            <a:r>
              <a:rPr lang="en-US" sz="2400" dirty="0" smtClean="0">
                <a:latin typeface="Arial" pitchFamily="34" charset="0"/>
                <a:cs typeface="Arial" pitchFamily="34" charset="0"/>
              </a:rPr>
              <a:t> </a:t>
            </a:r>
            <a:r>
              <a:rPr lang="en-US" sz="2400" dirty="0" smtClean="0">
                <a:latin typeface="Times New Roman" pitchFamily="18" charset="0"/>
                <a:cs typeface="Times New Roman" pitchFamily="18" charset="0"/>
              </a:rPr>
              <a:t>p</a:t>
            </a:r>
            <a:r>
              <a:rPr lang="en-US" sz="2400" baseline="-25000" dirty="0" smtClean="0">
                <a:latin typeface="Times New Roman" pitchFamily="18" charset="0"/>
                <a:cs typeface="Times New Roman" pitchFamily="18" charset="0"/>
              </a:rPr>
              <a:t>2</a:t>
            </a:r>
            <a:r>
              <a:rPr lang="en-US" sz="2400" dirty="0" smtClean="0">
                <a:latin typeface="Arial" pitchFamily="34" charset="0"/>
                <a:cs typeface="Arial" pitchFamily="34" charset="0"/>
              </a:rPr>
              <a:t> = 1 ÷ 1,1 at</a:t>
            </a:r>
            <a:endParaRPr lang="en-US" sz="2400" dirty="0"/>
          </a:p>
        </p:txBody>
      </p:sp>
      <p:graphicFrame>
        <p:nvGraphicFramePr>
          <p:cNvPr id="12" name="Object 11"/>
          <p:cNvGraphicFramePr>
            <a:graphicFrameLocks noChangeAspect="1"/>
          </p:cNvGraphicFramePr>
          <p:nvPr>
            <p:extLst>
              <p:ext uri="{D42A27DB-BD31-4B8C-83A1-F6EECF244321}">
                <p14:modId xmlns:p14="http://schemas.microsoft.com/office/powerpoint/2010/main" val="61470180"/>
              </p:ext>
            </p:extLst>
          </p:nvPr>
        </p:nvGraphicFramePr>
        <p:xfrm>
          <a:off x="2332037" y="2286000"/>
          <a:ext cx="1477963" cy="930275"/>
        </p:xfrm>
        <a:graphic>
          <a:graphicData uri="http://schemas.openxmlformats.org/presentationml/2006/ole">
            <mc:AlternateContent xmlns:mc="http://schemas.openxmlformats.org/markup-compatibility/2006">
              <mc:Choice xmlns:v="urn:schemas-microsoft-com:vml" Requires="v">
                <p:oleObj spid="_x0000_s16511" name="Equation" r:id="rId8" imgW="685800" imgH="431640" progId="Equation.3">
                  <p:embed/>
                </p:oleObj>
              </mc:Choice>
              <mc:Fallback>
                <p:oleObj name="Equation" r:id="rId8" imgW="685800" imgH="431640" progId="Equation.3">
                  <p:embed/>
                  <p:pic>
                    <p:nvPicPr>
                      <p:cNvPr id="0" name="Object 9"/>
                      <p:cNvPicPr>
                        <a:picLocks noChangeAspect="1" noChangeArrowheads="1"/>
                      </p:cNvPicPr>
                      <p:nvPr/>
                    </p:nvPicPr>
                    <p:blipFill>
                      <a:blip r:embed="rId9"/>
                      <a:srcRect/>
                      <a:stretch>
                        <a:fillRect/>
                      </a:stretch>
                    </p:blipFill>
                    <p:spPr bwMode="auto">
                      <a:xfrm>
                        <a:off x="2332037" y="2286000"/>
                        <a:ext cx="1477963"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32</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67188307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352482"/>
            <a:ext cx="9104785" cy="4438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endParaRPr lang="en-US" sz="3200" dirty="0" smtClean="0">
              <a:solidFill>
                <a:srgbClr val="0000FF"/>
              </a:solidFill>
              <a:latin typeface="Arial" pitchFamily="34" charset="0"/>
              <a:cs typeface="Arial" pitchFamily="34" charset="0"/>
            </a:endParaRPr>
          </a:p>
        </p:txBody>
      </p:sp>
      <p:sp>
        <p:nvSpPr>
          <p:cNvPr id="2" name="Rectangle 1"/>
          <p:cNvSpPr/>
          <p:nvPr/>
        </p:nvSpPr>
        <p:spPr>
          <a:xfrm>
            <a:off x="-1" y="609600"/>
            <a:ext cx="4471096" cy="461665"/>
          </a:xfrm>
          <a:prstGeom prst="rect">
            <a:avLst/>
          </a:prstGeom>
        </p:spPr>
        <p:txBody>
          <a:bodyPr wrap="none">
            <a:spAutoFit/>
          </a:bodyPr>
          <a:lstStyle/>
          <a:p>
            <a:r>
              <a:rPr lang="en-US" sz="2400" b="1" dirty="0" err="1" smtClean="0">
                <a:solidFill>
                  <a:srgbClr val="FF0066"/>
                </a:solidFill>
                <a:latin typeface="Arial" pitchFamily="34" charset="0"/>
                <a:cs typeface="Arial" pitchFamily="34" charset="0"/>
              </a:rPr>
              <a:t>Các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loại</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nén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thông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dụng</a:t>
            </a:r>
            <a:endParaRPr lang="en-US" sz="2400" dirty="0"/>
          </a:p>
        </p:txBody>
      </p:sp>
      <p:sp>
        <p:nvSpPr>
          <p:cNvPr id="6"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33</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4971642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41564" y="484910"/>
            <a:ext cx="9102436" cy="4755148"/>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Các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thông</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số</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cơ</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bản</a:t>
            </a:r>
            <a:r>
              <a:rPr lang="en-US" sz="2400" b="1" dirty="0" smtClean="0">
                <a:solidFill>
                  <a:srgbClr val="FF0066"/>
                </a:solidFill>
                <a:latin typeface="Arial" pitchFamily="34" charset="0"/>
                <a:cs typeface="Arial" pitchFamily="34" charset="0"/>
              </a:rPr>
              <a:t>: </a:t>
            </a:r>
            <a:endParaRPr lang="en-US" sz="2400" dirty="0" smtClean="0">
              <a:solidFill>
                <a:srgbClr val="FF0066"/>
              </a:solidFill>
              <a:latin typeface="Arial" pitchFamily="34" charset="0"/>
              <a:cs typeface="Arial" pitchFamily="34" charset="0"/>
            </a:endParaRPr>
          </a:p>
          <a:p>
            <a:pPr marL="342900" indent="-342900" algn="just">
              <a:spcBef>
                <a:spcPts val="600"/>
              </a:spcBef>
              <a:buFont typeface="Wingdings" pitchFamily="2" charset="2"/>
              <a:buChar char="q"/>
            </a:pPr>
            <a:r>
              <a:rPr lang="en-US" sz="2400" b="1" dirty="0" err="1" smtClean="0">
                <a:latin typeface="Arial" pitchFamily="34" charset="0"/>
                <a:cs typeface="Arial" pitchFamily="34" charset="0"/>
              </a:rPr>
              <a:t>Tỉ</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số</a:t>
            </a:r>
            <a:r>
              <a:rPr lang="en-US" sz="2400" b="1" dirty="0" smtClean="0">
                <a:latin typeface="Arial" pitchFamily="34" charset="0"/>
                <a:cs typeface="Arial" pitchFamily="34" charset="0"/>
              </a:rPr>
              <a:t> </a:t>
            </a:r>
            <a:r>
              <a:rPr lang="en-US" sz="2400" b="1" dirty="0" err="1" smtClean="0">
                <a:latin typeface="Arial" pitchFamily="34" charset="0"/>
                <a:cs typeface="Arial" pitchFamily="34" charset="0"/>
              </a:rPr>
              <a:t>nén</a:t>
            </a:r>
            <a:r>
              <a:rPr lang="en-US" sz="2400" b="1" dirty="0" smtClean="0">
                <a:latin typeface="Arial" pitchFamily="34" charset="0"/>
                <a:cs typeface="Arial" pitchFamily="34" charset="0"/>
              </a:rPr>
              <a:t> (</a:t>
            </a:r>
            <a:r>
              <a:rPr lang="en-US" sz="2400" b="1"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tỉ</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số</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giữa</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nén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đầu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ra</a:t>
            </a:r>
            <a:r>
              <a:rPr lang="en-US" sz="2400" dirty="0" smtClean="0">
                <a:latin typeface="Arial" pitchFamily="34" charset="0"/>
                <a:cs typeface="Arial" pitchFamily="34" charset="0"/>
                <a:sym typeface="Symbol"/>
              </a:rPr>
              <a:t>, </a:t>
            </a:r>
            <a:r>
              <a:rPr lang="en-US" sz="2400" dirty="0" smtClean="0">
                <a:latin typeface="Times New Roman" pitchFamily="18" charset="0"/>
                <a:cs typeface="Times New Roman" pitchFamily="18" charset="0"/>
                <a:sym typeface="Symbol"/>
              </a:rPr>
              <a:t>p</a:t>
            </a:r>
            <a:r>
              <a:rPr lang="en-US" sz="2400" baseline="-25000" dirty="0" smtClean="0">
                <a:latin typeface="Times New Roman" pitchFamily="18" charset="0"/>
                <a:cs typeface="Times New Roman" pitchFamily="18" charset="0"/>
                <a:sym typeface="Symbol"/>
              </a:rPr>
              <a:t>2</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áp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hút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đầu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vào</a:t>
            </a:r>
            <a:r>
              <a:rPr lang="en-US" sz="2400" dirty="0" smtClean="0">
                <a:latin typeface="Arial" pitchFamily="34" charset="0"/>
                <a:cs typeface="Arial" pitchFamily="34" charset="0"/>
                <a:sym typeface="Symbol"/>
              </a:rPr>
              <a:t>, </a:t>
            </a:r>
            <a:r>
              <a:rPr lang="en-US" sz="2400" dirty="0" smtClean="0">
                <a:latin typeface="Times New Roman" pitchFamily="18" charset="0"/>
                <a:cs typeface="Times New Roman" pitchFamily="18" charset="0"/>
                <a:sym typeface="Symbol"/>
              </a:rPr>
              <a:t>p</a:t>
            </a:r>
            <a:r>
              <a:rPr lang="en-US" sz="2400" baseline="-25000" dirty="0" smtClean="0">
                <a:latin typeface="Times New Roman" pitchFamily="18" charset="0"/>
                <a:cs typeface="Times New Roman" pitchFamily="18" charset="0"/>
                <a:sym typeface="Symbol"/>
              </a:rPr>
              <a:t>1</a:t>
            </a:r>
            <a:r>
              <a:rPr lang="en-US" sz="2400" dirty="0" smtClean="0">
                <a:latin typeface="Arial" pitchFamily="34" charset="0"/>
                <a:cs typeface="Arial" pitchFamily="34" charset="0"/>
                <a:sym typeface="Symbol"/>
              </a:rPr>
              <a:t>).</a:t>
            </a:r>
          </a:p>
          <a:p>
            <a:pPr algn="just"/>
            <a:endParaRPr lang="en-US" sz="2400" b="1" dirty="0">
              <a:latin typeface="Arial" pitchFamily="34" charset="0"/>
              <a:cs typeface="Arial" pitchFamily="34" charset="0"/>
              <a:sym typeface="Symbol"/>
            </a:endParaRPr>
          </a:p>
          <a:p>
            <a:pPr algn="just"/>
            <a:endParaRPr lang="en-US" sz="2400" b="1" dirty="0" smtClean="0">
              <a:latin typeface="Arial" pitchFamily="34" charset="0"/>
              <a:cs typeface="Arial" pitchFamily="34" charset="0"/>
              <a:sym typeface="Symbol"/>
            </a:endParaRPr>
          </a:p>
          <a:p>
            <a:pPr algn="just"/>
            <a:endParaRPr lang="en-US" sz="2400" b="1" dirty="0">
              <a:latin typeface="Arial" pitchFamily="34" charset="0"/>
              <a:cs typeface="Arial" pitchFamily="34" charset="0"/>
              <a:sym typeface="Symbol"/>
            </a:endParaRPr>
          </a:p>
          <a:p>
            <a:pPr marL="342900" indent="-342900" algn="just">
              <a:buFont typeface="Wingdings" pitchFamily="2" charset="2"/>
              <a:buChar char="q"/>
            </a:pPr>
            <a:r>
              <a:rPr lang="en-US" sz="2400" b="1" dirty="0" err="1" smtClean="0">
                <a:latin typeface="Arial" pitchFamily="34" charset="0"/>
                <a:cs typeface="Arial" pitchFamily="34" charset="0"/>
                <a:sym typeface="Symbol"/>
              </a:rPr>
              <a:t>Năng</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suất</a:t>
            </a:r>
            <a:r>
              <a:rPr lang="en-US" sz="2400" b="1" dirty="0" smtClean="0">
                <a:latin typeface="Arial" pitchFamily="34" charset="0"/>
                <a:cs typeface="Arial" pitchFamily="34" charset="0"/>
                <a:sym typeface="Symbol"/>
              </a:rPr>
              <a:t> (Q): </a:t>
            </a:r>
            <a:r>
              <a:rPr lang="en-US" sz="2400" dirty="0" err="1" smtClean="0">
                <a:latin typeface="Arial" pitchFamily="34" charset="0"/>
                <a:cs typeface="Arial" pitchFamily="34" charset="0"/>
                <a:sym typeface="Symbol"/>
              </a:rPr>
              <a:t>lượng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khí</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cung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cấp</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bởi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máy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nén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trong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một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vị</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thời</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gian</a:t>
            </a:r>
            <a:r>
              <a:rPr lang="en-US" sz="2400" dirty="0" smtClean="0">
                <a:latin typeface="Arial" pitchFamily="34" charset="0"/>
                <a:cs typeface="Arial" pitchFamily="34" charset="0"/>
                <a:sym typeface="Symbol"/>
              </a:rPr>
              <a:t>, m</a:t>
            </a:r>
            <a:r>
              <a:rPr lang="en-US" sz="2400" baseline="30000" dirty="0" smtClean="0">
                <a:latin typeface="Arial" pitchFamily="34" charset="0"/>
                <a:cs typeface="Arial" pitchFamily="34" charset="0"/>
                <a:sym typeface="Symbol"/>
              </a:rPr>
              <a:t>3</a:t>
            </a:r>
            <a:r>
              <a:rPr lang="en-US" sz="2400" dirty="0" smtClean="0">
                <a:latin typeface="Arial" pitchFamily="34" charset="0"/>
                <a:cs typeface="Arial" pitchFamily="34" charset="0"/>
                <a:sym typeface="Symbol"/>
              </a:rPr>
              <a:t>/h </a:t>
            </a:r>
            <a:r>
              <a:rPr lang="en-US" sz="2400" dirty="0" err="1" smtClean="0">
                <a:latin typeface="Arial" pitchFamily="34" charset="0"/>
                <a:cs typeface="Arial" pitchFamily="34" charset="0"/>
                <a:sym typeface="Symbol"/>
              </a:rPr>
              <a:t>hoặc</a:t>
            </a:r>
            <a:r>
              <a:rPr lang="en-US" sz="2400" dirty="0" smtClean="0">
                <a:latin typeface="Arial" pitchFamily="34" charset="0"/>
                <a:cs typeface="Arial" pitchFamily="34" charset="0"/>
                <a:sym typeface="Symbol"/>
              </a:rPr>
              <a:t> m</a:t>
            </a:r>
            <a:r>
              <a:rPr lang="en-US" sz="2400" baseline="30000" dirty="0" smtClean="0">
                <a:latin typeface="Arial" pitchFamily="34" charset="0"/>
                <a:cs typeface="Arial" pitchFamily="34" charset="0"/>
                <a:sym typeface="Symbol"/>
              </a:rPr>
              <a:t>3</a:t>
            </a:r>
            <a:r>
              <a:rPr lang="en-US" sz="2400" dirty="0" smtClean="0">
                <a:latin typeface="Arial" pitchFamily="34" charset="0"/>
                <a:cs typeface="Arial" pitchFamily="34" charset="0"/>
                <a:sym typeface="Symbol"/>
              </a:rPr>
              <a:t>/s.</a:t>
            </a:r>
          </a:p>
          <a:p>
            <a:pPr marL="342900" indent="-342900" algn="just">
              <a:spcBef>
                <a:spcPts val="600"/>
              </a:spcBef>
              <a:buFont typeface="Wingdings" pitchFamily="2" charset="2"/>
              <a:buChar char="q"/>
            </a:pPr>
            <a:r>
              <a:rPr lang="en-US" sz="2400" b="1" dirty="0" err="1" smtClean="0">
                <a:latin typeface="Arial" pitchFamily="34" charset="0"/>
                <a:cs typeface="Arial" pitchFamily="34" charset="0"/>
                <a:sym typeface="Symbol"/>
              </a:rPr>
              <a:t>Công</a:t>
            </a:r>
            <a:r>
              <a:rPr lang="en-US" sz="2400" b="1" dirty="0" smtClean="0">
                <a:latin typeface="Arial" pitchFamily="34" charset="0"/>
                <a:cs typeface="Arial" pitchFamily="34" charset="0"/>
                <a:sym typeface="Symbol"/>
              </a:rPr>
              <a:t> </a:t>
            </a:r>
            <a:r>
              <a:rPr lang="en-US" sz="2400" b="1" dirty="0" err="1" smtClean="0">
                <a:latin typeface="Arial" pitchFamily="34" charset="0"/>
                <a:cs typeface="Arial" pitchFamily="34" charset="0"/>
                <a:sym typeface="Symbol"/>
              </a:rPr>
              <a:t>suất</a:t>
            </a:r>
            <a:r>
              <a:rPr lang="en-US" sz="2400" b="1" dirty="0" smtClean="0">
                <a:latin typeface="Arial" pitchFamily="34" charset="0"/>
                <a:cs typeface="Arial" pitchFamily="34" charset="0"/>
                <a:sym typeface="Symbol"/>
              </a:rPr>
              <a:t> (N): </a:t>
            </a:r>
            <a:r>
              <a:rPr lang="en-US" sz="2400" dirty="0" err="1" smtClean="0">
                <a:latin typeface="Arial" pitchFamily="34" charset="0"/>
                <a:cs typeface="Arial" pitchFamily="34" charset="0"/>
                <a:sym typeface="Symbol"/>
              </a:rPr>
              <a:t>công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suất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tiêu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hao</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để</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nén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vận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chuyển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khí</a:t>
            </a:r>
            <a:r>
              <a:rPr lang="en-US" sz="2400" dirty="0" smtClean="0">
                <a:latin typeface="Arial" pitchFamily="34" charset="0"/>
                <a:cs typeface="Arial" pitchFamily="34" charset="0"/>
                <a:sym typeface="Symbol"/>
              </a:rPr>
              <a:t>, kW.</a:t>
            </a:r>
          </a:p>
          <a:p>
            <a:pPr algn="just">
              <a:spcBef>
                <a:spcPts val="600"/>
              </a:spcBef>
            </a:pPr>
            <a:r>
              <a:rPr lang="en-US" sz="2400" dirty="0" err="1" smtClean="0">
                <a:latin typeface="Arial" pitchFamily="34" charset="0"/>
                <a:cs typeface="Arial" pitchFamily="34" charset="0"/>
                <a:sym typeface="Symbol"/>
              </a:rPr>
              <a:t>Về</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nguyên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tắc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lý</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thuyết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tính</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toán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máy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nén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giống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như</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bơm</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pittông</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chỉ</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khác</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lưu</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chất</a:t>
            </a:r>
            <a:r>
              <a:rPr lang="en-US" sz="2400" dirty="0" smtClean="0">
                <a:latin typeface="Arial" pitchFamily="34" charset="0"/>
                <a:cs typeface="Arial" pitchFamily="34" charset="0"/>
                <a:sym typeface="Symbol"/>
              </a:rPr>
              <a:t> ở </a:t>
            </a:r>
            <a:r>
              <a:rPr lang="en-US" sz="2400" dirty="0" err="1" smtClean="0">
                <a:latin typeface="Arial" pitchFamily="34" charset="0"/>
                <a:cs typeface="Arial" pitchFamily="34" charset="0"/>
                <a:sym typeface="Symbol"/>
              </a:rPr>
              <a:t>máy</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nén</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là</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chất</a:t>
            </a:r>
            <a:r>
              <a:rPr lang="en-US" sz="2400" dirty="0" smtClean="0">
                <a:latin typeface="Arial" pitchFamily="34" charset="0"/>
                <a:cs typeface="Arial" pitchFamily="34" charset="0"/>
                <a:sym typeface="Symbol"/>
              </a:rPr>
              <a:t> </a:t>
            </a:r>
            <a:r>
              <a:rPr lang="en-US" sz="2400" dirty="0" err="1" smtClean="0">
                <a:latin typeface="Arial" pitchFamily="34" charset="0"/>
                <a:cs typeface="Arial" pitchFamily="34" charset="0"/>
                <a:sym typeface="Symbol"/>
              </a:rPr>
              <a:t>khí</a:t>
            </a:r>
            <a:r>
              <a:rPr lang="en-US" sz="2400" dirty="0" smtClean="0">
                <a:latin typeface="Arial" pitchFamily="34" charset="0"/>
                <a:cs typeface="Arial" pitchFamily="34" charset="0"/>
                <a:sym typeface="Symbol"/>
              </a:rPr>
              <a:t>.</a:t>
            </a:r>
            <a:endParaRPr lang="en-US" sz="2400" dirty="0" smtClean="0">
              <a:latin typeface="Arial" pitchFamily="34" charset="0"/>
              <a:cs typeface="Arial" pitchFamily="34" charset="0"/>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2316387342"/>
              </p:ext>
            </p:extLst>
          </p:nvPr>
        </p:nvGraphicFramePr>
        <p:xfrm>
          <a:off x="3214255" y="1371600"/>
          <a:ext cx="1239982" cy="1239982"/>
        </p:xfrm>
        <a:graphic>
          <a:graphicData uri="http://schemas.openxmlformats.org/presentationml/2006/ole">
            <mc:AlternateContent xmlns:mc="http://schemas.openxmlformats.org/markup-compatibility/2006">
              <mc:Choice xmlns:v="urn:schemas-microsoft-com:vml" Requires="v">
                <p:oleObj spid="_x0000_s17450" name="Equation" r:id="rId3" imgW="431640" imgH="431640" progId="Equation.3">
                  <p:embed/>
                </p:oleObj>
              </mc:Choice>
              <mc:Fallback>
                <p:oleObj name="Equation" r:id="rId3" imgW="431640" imgH="431640" progId="Equation.3">
                  <p:embed/>
                  <p:pic>
                    <p:nvPicPr>
                      <p:cNvPr id="0" name="Object 7"/>
                      <p:cNvPicPr>
                        <a:picLocks noChangeAspect="1" noChangeArrowheads="1"/>
                      </p:cNvPicPr>
                      <p:nvPr/>
                    </p:nvPicPr>
                    <p:blipFill>
                      <a:blip r:embed="rId4"/>
                      <a:srcRect/>
                      <a:stretch>
                        <a:fillRect/>
                      </a:stretch>
                    </p:blipFill>
                    <p:spPr bwMode="auto">
                      <a:xfrm>
                        <a:off x="3214255" y="1371600"/>
                        <a:ext cx="1239982" cy="1239982"/>
                      </a:xfrm>
                      <a:prstGeom prst="rect">
                        <a:avLst/>
                      </a:prstGeom>
                      <a:noFill/>
                      <a:ln>
                        <a:noFill/>
                      </a:ln>
                    </p:spPr>
                  </p:pic>
                </p:oleObj>
              </mc:Fallback>
            </mc:AlternateContent>
          </a:graphicData>
        </a:graphic>
      </p:graphicFrame>
      <p:sp>
        <p:nvSpPr>
          <p:cNvPr id="6"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34</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8857573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maynenkhi.files.wordpress.com/2009/01/may-nen-khi-piston2.jpg"/>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151418" y="3751008"/>
            <a:ext cx="2964873" cy="281663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34636" y="484910"/>
            <a:ext cx="9178636" cy="830997"/>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nén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pittông</a:t>
            </a:r>
            <a:r>
              <a:rPr lang="en-US" sz="2400" b="1" dirty="0" smtClean="0">
                <a:solidFill>
                  <a:srgbClr val="FF0066"/>
                </a:solidFill>
                <a:latin typeface="Arial" pitchFamily="34" charset="0"/>
                <a:cs typeface="Arial" pitchFamily="34" charset="0"/>
              </a:rPr>
              <a:t> </a:t>
            </a:r>
            <a:r>
              <a:rPr lang="en-US" sz="2000" dirty="0" smtClean="0">
                <a:latin typeface="Arial" pitchFamily="34" charset="0"/>
                <a:cs typeface="Arial" pitchFamily="34" charset="0"/>
              </a:rPr>
              <a:t>(piston </a:t>
            </a:r>
            <a:r>
              <a:rPr lang="en-US" sz="2000" dirty="0">
                <a:latin typeface="Arial" pitchFamily="34" charset="0"/>
                <a:cs typeface="Arial" pitchFamily="34" charset="0"/>
              </a:rPr>
              <a:t>air </a:t>
            </a:r>
            <a:r>
              <a:rPr lang="en-US" sz="2000" dirty="0" smtClean="0">
                <a:latin typeface="Arial" pitchFamily="34" charset="0"/>
                <a:cs typeface="Arial" pitchFamily="34" charset="0"/>
              </a:rPr>
              <a:t>compressor/reciprocating </a:t>
            </a:r>
            <a:r>
              <a:rPr lang="en-US" sz="2000" dirty="0">
                <a:latin typeface="Arial" pitchFamily="34" charset="0"/>
                <a:cs typeface="Arial" pitchFamily="34" charset="0"/>
              </a:rPr>
              <a:t>air compressors):</a:t>
            </a:r>
            <a:r>
              <a:rPr lang="en-US" sz="2000" dirty="0">
                <a:solidFill>
                  <a:srgbClr val="FF0066"/>
                </a:solidFill>
                <a:latin typeface="Arial" pitchFamily="34" charset="0"/>
                <a:cs typeface="Arial" pitchFamily="34" charset="0"/>
              </a:rPr>
              <a:t> </a:t>
            </a:r>
            <a:r>
              <a:rPr lang="en-US" sz="2000" dirty="0" smtClean="0">
                <a:solidFill>
                  <a:srgbClr val="FF0066"/>
                </a:solidFill>
                <a:latin typeface="Arial" pitchFamily="34" charset="0"/>
                <a:cs typeface="Arial" pitchFamily="34" charset="0"/>
              </a:rPr>
              <a:t> </a:t>
            </a:r>
            <a:endParaRPr lang="en-US" sz="2000" dirty="0">
              <a:solidFill>
                <a:srgbClr val="FF0066"/>
              </a:solidFill>
              <a:latin typeface="Arial" pitchFamily="34" charset="0"/>
              <a:cs typeface="Arial" pitchFamily="34" charset="0"/>
            </a:endParaRPr>
          </a:p>
          <a:p>
            <a:pPr algn="just"/>
            <a:r>
              <a:rPr lang="en-US" sz="2400" b="1" dirty="0" err="1" smtClean="0">
                <a:solidFill>
                  <a:srgbClr val="0070C0"/>
                </a:solidFill>
                <a:latin typeface="Arial" pitchFamily="34" charset="0"/>
                <a:cs typeface="Arial" pitchFamily="34" charset="0"/>
              </a:rPr>
              <a:t>Cấu</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tạo</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nguyên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tắc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làm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việc</a:t>
            </a:r>
            <a:endParaRPr lang="en-US" sz="2400" b="1" dirty="0" smtClean="0">
              <a:solidFill>
                <a:srgbClr val="0070C0"/>
              </a:solidFill>
              <a:latin typeface="Arial" pitchFamily="34" charset="0"/>
              <a:cs typeface="Arial" pitchFamily="34" charset="0"/>
            </a:endParaRPr>
          </a:p>
        </p:txBody>
      </p:sp>
      <p:sp>
        <p:nvSpPr>
          <p:cNvPr id="2" name="Rectangle 1"/>
          <p:cNvSpPr/>
          <p:nvPr/>
        </p:nvSpPr>
        <p:spPr>
          <a:xfrm>
            <a:off x="13854" y="1269686"/>
            <a:ext cx="9130146" cy="2862322"/>
          </a:xfrm>
          <a:prstGeom prst="rect">
            <a:avLst/>
          </a:prstGeom>
        </p:spPr>
        <p:txBody>
          <a:bodyPr wrap="square">
            <a:spAutoFit/>
          </a:bodyPr>
          <a:lstStyle/>
          <a:p>
            <a:pPr algn="just"/>
            <a:r>
              <a:rPr lang="vi-VN" sz="2000" dirty="0" smtClean="0">
                <a:latin typeface="Arial" pitchFamily="34" charset="0"/>
                <a:cs typeface="Arial" pitchFamily="34" charset="0"/>
              </a:rPr>
              <a:t>+</a:t>
            </a:r>
            <a:r>
              <a:rPr lang="en-US" sz="2000" dirty="0" smtClean="0">
                <a:latin typeface="Arial" pitchFamily="34" charset="0"/>
                <a:cs typeface="Arial" pitchFamily="34" charset="0"/>
              </a:rPr>
              <a:t> </a:t>
            </a:r>
            <a:r>
              <a:rPr lang="vi-VN" sz="2000" dirty="0" smtClean="0">
                <a:latin typeface="Arial" pitchFamily="34" charset="0"/>
                <a:cs typeface="Arial" pitchFamily="34" charset="0"/>
              </a:rPr>
              <a:t>Không </a:t>
            </a:r>
            <a:r>
              <a:rPr lang="vi-VN" sz="2000" dirty="0">
                <a:latin typeface="Arial" pitchFamily="34" charset="0"/>
                <a:cs typeface="Arial" pitchFamily="34" charset="0"/>
              </a:rPr>
              <a:t>khí được hút vào khi </a:t>
            </a:r>
            <a:r>
              <a:rPr lang="en-US" sz="2000" dirty="0" err="1" smtClean="0">
                <a:latin typeface="Arial" pitchFamily="34" charset="0"/>
                <a:cs typeface="Arial" pitchFamily="34" charset="0"/>
              </a:rPr>
              <a:t>pittông</a:t>
            </a:r>
            <a:r>
              <a:rPr lang="vi-VN" sz="2000" dirty="0" smtClean="0">
                <a:latin typeface="Arial" pitchFamily="34" charset="0"/>
                <a:cs typeface="Arial" pitchFamily="34" charset="0"/>
              </a:rPr>
              <a:t> </a:t>
            </a:r>
            <a:r>
              <a:rPr lang="vi-VN" sz="2000" dirty="0">
                <a:latin typeface="Arial" pitchFamily="34" charset="0"/>
                <a:cs typeface="Arial" pitchFamily="34" charset="0"/>
              </a:rPr>
              <a:t>đi xuống. van nén đóng, van xả mở bởi sự giảm áp. Đây gọi là pha </a:t>
            </a:r>
            <a:r>
              <a:rPr lang="en-US" sz="2000" dirty="0" smtClean="0">
                <a:latin typeface="Arial" pitchFamily="34" charset="0"/>
                <a:cs typeface="Arial" pitchFamily="34" charset="0"/>
              </a:rPr>
              <a:t>h</a:t>
            </a:r>
            <a:r>
              <a:rPr lang="vi-VN" sz="2000" dirty="0" smtClean="0">
                <a:latin typeface="Arial" pitchFamily="34" charset="0"/>
                <a:cs typeface="Arial" pitchFamily="34" charset="0"/>
              </a:rPr>
              <a:t>út.</a:t>
            </a:r>
            <a:endParaRPr lang="en-US" sz="2000" dirty="0">
              <a:latin typeface="Arial" pitchFamily="34" charset="0"/>
              <a:cs typeface="Arial" pitchFamily="34" charset="0"/>
            </a:endParaRPr>
          </a:p>
          <a:p>
            <a:pPr algn="just"/>
            <a:r>
              <a:rPr lang="vi-VN" sz="2000" dirty="0" smtClean="0">
                <a:latin typeface="Arial" pitchFamily="34" charset="0"/>
                <a:cs typeface="Arial" pitchFamily="34" charset="0"/>
              </a:rPr>
              <a:t>+</a:t>
            </a:r>
            <a:r>
              <a:rPr lang="en-US" sz="2000" dirty="0" smtClean="0">
                <a:latin typeface="Arial" pitchFamily="34" charset="0"/>
                <a:cs typeface="Arial" pitchFamily="34" charset="0"/>
              </a:rPr>
              <a:t> </a:t>
            </a:r>
            <a:r>
              <a:rPr lang="vi-VN" sz="2000" dirty="0" smtClean="0">
                <a:latin typeface="Arial" pitchFamily="34" charset="0"/>
                <a:cs typeface="Arial" pitchFamily="34" charset="0"/>
              </a:rPr>
              <a:t>Ở </a:t>
            </a:r>
            <a:r>
              <a:rPr lang="vi-VN" sz="2000" dirty="0">
                <a:latin typeface="Arial" pitchFamily="34" charset="0"/>
                <a:cs typeface="Arial" pitchFamily="34" charset="0"/>
              </a:rPr>
              <a:t>điểm chết dưới, van hút đóng, buồng nén đóng kín</a:t>
            </a:r>
            <a:r>
              <a:rPr lang="vi-VN" sz="2000" dirty="0" smtClean="0">
                <a:latin typeface="Arial" pitchFamily="34" charset="0"/>
                <a:cs typeface="Arial" pitchFamily="34" charset="0"/>
              </a:rPr>
              <a:t>.</a:t>
            </a:r>
            <a:endParaRPr lang="en-US" sz="2000" dirty="0" smtClean="0">
              <a:latin typeface="Arial" pitchFamily="34" charset="0"/>
              <a:cs typeface="Arial" pitchFamily="34" charset="0"/>
            </a:endParaRPr>
          </a:p>
          <a:p>
            <a:r>
              <a:rPr lang="vi-VN" sz="2000" dirty="0" smtClean="0">
                <a:latin typeface="Arial" pitchFamily="34" charset="0"/>
                <a:cs typeface="Arial" pitchFamily="34" charset="0"/>
              </a:rPr>
              <a:t>+</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Pittông</a:t>
            </a:r>
            <a:r>
              <a:rPr lang="vi-VN" sz="2000" dirty="0" smtClean="0">
                <a:latin typeface="Arial" pitchFamily="34" charset="0"/>
                <a:cs typeface="Arial" pitchFamily="34" charset="0"/>
              </a:rPr>
              <a:t> </a:t>
            </a:r>
            <a:r>
              <a:rPr lang="vi-VN" sz="2000" dirty="0">
                <a:latin typeface="Arial" pitchFamily="34" charset="0"/>
                <a:cs typeface="Arial" pitchFamily="34" charset="0"/>
              </a:rPr>
              <a:t>đi lên, áp suất tăng, van nén mờ</a:t>
            </a:r>
            <a:r>
              <a:rPr lang="vi-VN" sz="2000" dirty="0" smtClean="0">
                <a:latin typeface="Arial" pitchFamily="34" charset="0"/>
                <a:cs typeface="Arial" pitchFamily="34" charset="0"/>
              </a:rPr>
              <a:t>.</a:t>
            </a:r>
            <a:r>
              <a:rPr lang="en-US" sz="2000" dirty="0" smtClean="0">
                <a:latin typeface="Arial" pitchFamily="34" charset="0"/>
                <a:cs typeface="Arial" pitchFamily="34" charset="0"/>
              </a:rPr>
              <a:t> </a:t>
            </a:r>
            <a:r>
              <a:rPr lang="vi-VN" sz="2000" dirty="0" smtClean="0">
                <a:latin typeface="Arial" pitchFamily="34" charset="0"/>
                <a:cs typeface="Arial" pitchFamily="34" charset="0"/>
              </a:rPr>
              <a:t>Đây </a:t>
            </a:r>
            <a:r>
              <a:rPr lang="vi-VN" sz="2000" dirty="0">
                <a:latin typeface="Arial" pitchFamily="34" charset="0"/>
                <a:cs typeface="Arial" pitchFamily="34" charset="0"/>
              </a:rPr>
              <a:t>gọi là pha </a:t>
            </a:r>
            <a:r>
              <a:rPr lang="en-US" sz="2000" dirty="0" smtClean="0">
                <a:latin typeface="Arial" pitchFamily="34" charset="0"/>
                <a:cs typeface="Arial" pitchFamily="34" charset="0"/>
              </a:rPr>
              <a:t>n</a:t>
            </a:r>
            <a:r>
              <a:rPr lang="vi-VN" sz="2000" dirty="0" smtClean="0">
                <a:latin typeface="Arial" pitchFamily="34" charset="0"/>
                <a:cs typeface="Arial" pitchFamily="34" charset="0"/>
              </a:rPr>
              <a:t>én.</a:t>
            </a:r>
            <a:endParaRPr lang="en-US" sz="2000" dirty="0" smtClean="0">
              <a:latin typeface="Arial" pitchFamily="34" charset="0"/>
              <a:cs typeface="Arial" pitchFamily="34" charset="0"/>
            </a:endParaRPr>
          </a:p>
          <a:p>
            <a:pPr algn="just"/>
            <a:r>
              <a:rPr lang="vi-VN" sz="2000" dirty="0" smtClean="0">
                <a:latin typeface="Arial" pitchFamily="34" charset="0"/>
                <a:cs typeface="Arial" pitchFamily="34" charset="0"/>
              </a:rPr>
              <a:t>+</a:t>
            </a:r>
            <a:r>
              <a:rPr lang="en-US" sz="2000" dirty="0" smtClean="0">
                <a:latin typeface="Arial" pitchFamily="34" charset="0"/>
                <a:cs typeface="Arial" pitchFamily="34" charset="0"/>
              </a:rPr>
              <a:t> </a:t>
            </a:r>
            <a:r>
              <a:rPr lang="vi-VN" sz="2000" dirty="0" smtClean="0">
                <a:latin typeface="Arial" pitchFamily="34" charset="0"/>
                <a:cs typeface="Arial" pitchFamily="34" charset="0"/>
              </a:rPr>
              <a:t>Ở </a:t>
            </a:r>
            <a:r>
              <a:rPr lang="vi-VN" sz="2000" dirty="0">
                <a:latin typeface="Arial" pitchFamily="34" charset="0"/>
                <a:cs typeface="Arial" pitchFamily="34" charset="0"/>
              </a:rPr>
              <a:t>điểm chết trên, van nén đóng</a:t>
            </a:r>
            <a:r>
              <a:rPr lang="vi-VN" sz="2000" dirty="0" smtClean="0">
                <a:latin typeface="Arial" pitchFamily="34" charset="0"/>
                <a:cs typeface="Arial" pitchFamily="34" charset="0"/>
              </a:rPr>
              <a:t>.</a:t>
            </a:r>
            <a:endParaRPr lang="en-US" sz="2000" dirty="0" smtClean="0">
              <a:latin typeface="Arial" pitchFamily="34" charset="0"/>
              <a:cs typeface="Arial" pitchFamily="34" charset="0"/>
            </a:endParaRPr>
          </a:p>
          <a:p>
            <a:pPr algn="just"/>
            <a:r>
              <a:rPr lang="vi-VN" sz="2000" dirty="0" smtClean="0">
                <a:latin typeface="Arial" pitchFamily="34" charset="0"/>
                <a:cs typeface="Arial" pitchFamily="34" charset="0"/>
              </a:rPr>
              <a:t>Cả </a:t>
            </a:r>
            <a:r>
              <a:rPr lang="vi-VN" sz="2000" dirty="0">
                <a:latin typeface="Arial" pitchFamily="34" charset="0"/>
                <a:cs typeface="Arial" pitchFamily="34" charset="0"/>
              </a:rPr>
              <a:t>hai van nạp và </a:t>
            </a:r>
            <a:r>
              <a:rPr lang="en-US" sz="2000" dirty="0" err="1" smtClean="0">
                <a:latin typeface="Arial" pitchFamily="34" charset="0"/>
                <a:cs typeface="Arial" pitchFamily="34" charset="0"/>
              </a:rPr>
              <a:t>xả</a:t>
            </a:r>
            <a:r>
              <a:rPr lang="vi-VN" sz="2000" dirty="0" smtClean="0">
                <a:latin typeface="Arial" pitchFamily="34" charset="0"/>
                <a:cs typeface="Arial" pitchFamily="34" charset="0"/>
              </a:rPr>
              <a:t> </a:t>
            </a:r>
            <a:r>
              <a:rPr lang="vi-VN" sz="2000" dirty="0">
                <a:latin typeface="Arial" pitchFamily="34" charset="0"/>
                <a:cs typeface="Arial" pitchFamily="34" charset="0"/>
              </a:rPr>
              <a:t>thường có lò xo và các van đóng mở tự động do sự thong khí sự chênh lệch áp suất ở phía của mỗi van</a:t>
            </a:r>
            <a:r>
              <a:rPr lang="vi-VN" sz="2000" dirty="0" smtClean="0">
                <a:latin typeface="Arial" pitchFamily="34" charset="0"/>
                <a:cs typeface="Arial" pitchFamily="34" charset="0"/>
              </a:rPr>
              <a:t>.</a:t>
            </a:r>
            <a:r>
              <a:rPr lang="en-US" sz="2000" dirty="0" smtClean="0">
                <a:latin typeface="Arial" pitchFamily="34" charset="0"/>
                <a:cs typeface="Arial" pitchFamily="34" charset="0"/>
              </a:rPr>
              <a:t> </a:t>
            </a:r>
            <a:r>
              <a:rPr lang="vi-VN" sz="2000" dirty="0" smtClean="0">
                <a:latin typeface="Arial" pitchFamily="34" charset="0"/>
                <a:cs typeface="Arial" pitchFamily="34" charset="0"/>
              </a:rPr>
              <a:t>Sa</a:t>
            </a:r>
            <a:r>
              <a:rPr lang="en-US" sz="2000" dirty="0" smtClean="0">
                <a:latin typeface="Arial" pitchFamily="34" charset="0"/>
                <a:cs typeface="Arial" pitchFamily="34" charset="0"/>
              </a:rPr>
              <a:t>u</a:t>
            </a:r>
            <a:r>
              <a:rPr lang="vi-VN" sz="2000" dirty="0" smtClean="0">
                <a:latin typeface="Arial" pitchFamily="34" charset="0"/>
                <a:cs typeface="Arial" pitchFamily="34" charset="0"/>
              </a:rPr>
              <a:t> </a:t>
            </a:r>
            <a:r>
              <a:rPr lang="vi-VN" sz="2000" dirty="0">
                <a:latin typeface="Arial" pitchFamily="34" charset="0"/>
                <a:cs typeface="Arial" pitchFamily="34" charset="0"/>
              </a:rPr>
              <a:t>khi pi</a:t>
            </a:r>
            <a:r>
              <a:rPr lang="en-US" sz="2000" dirty="0" err="1">
                <a:latin typeface="Arial" pitchFamily="34" charset="0"/>
                <a:cs typeface="Arial" pitchFamily="34" charset="0"/>
              </a:rPr>
              <a:t>ttông</a:t>
            </a:r>
            <a:r>
              <a:rPr lang="vi-VN" sz="2000" dirty="0" smtClean="0">
                <a:latin typeface="Arial" pitchFamily="34" charset="0"/>
                <a:cs typeface="Arial" pitchFamily="34" charset="0"/>
              </a:rPr>
              <a:t> </a:t>
            </a:r>
            <a:r>
              <a:rPr lang="vi-VN" sz="2000" dirty="0">
                <a:latin typeface="Arial" pitchFamily="34" charset="0"/>
                <a:cs typeface="Arial" pitchFamily="34" charset="0"/>
              </a:rPr>
              <a:t>lên đến “điểm chết trên” và bắt đầu đi xuống trở lại, van thoát đóng và một chu trình nén khí mơi bắt đầu</a:t>
            </a:r>
            <a:r>
              <a:rPr lang="vi-VN" sz="2000" dirty="0" smtClean="0">
                <a:latin typeface="Arial" pitchFamily="34" charset="0"/>
                <a:cs typeface="Arial" pitchFamily="34" charset="0"/>
              </a:rPr>
              <a:t>.</a:t>
            </a:r>
            <a:endParaRPr lang="en-US" sz="2000" dirty="0">
              <a:latin typeface="Arial" pitchFamily="34" charset="0"/>
              <a:cs typeface="Arial" pitchFamily="34" charset="0"/>
            </a:endParaRPr>
          </a:p>
        </p:txBody>
      </p:sp>
      <p:pic>
        <p:nvPicPr>
          <p:cNvPr id="7" name="Picture 2" descr="http://maydien.com/attachment/image/may-nen-piston.jpg"/>
          <p:cNvPicPr>
            <a:picLocks noChangeAspect="1" noChangeArrowheads="1"/>
          </p:cNvPicPr>
          <p:nvPr/>
        </p:nvPicPr>
        <p:blipFill rotWithShape="1">
          <a:blip r:embed="rId3">
            <a:extLst>
              <a:ext uri="{28A0092B-C50C-407E-A947-70E740481C1C}">
                <a14:useLocalDpi xmlns:a14="http://schemas.microsoft.com/office/drawing/2010/main" val="0"/>
              </a:ext>
            </a:extLst>
          </a:blip>
          <a:srcRect l="4245" r="3317" b="3996"/>
          <a:stretch/>
        </p:blipFill>
        <p:spPr bwMode="auto">
          <a:xfrm>
            <a:off x="3325091" y="3979608"/>
            <a:ext cx="2828531"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descr="http://i521.photobucket.com/albums/w337/hoangcokhi/maypiston.jpg"/>
          <p:cNvPicPr>
            <a:picLocks noChangeAspect="1" noChangeArrowheads="1"/>
          </p:cNvPicPr>
          <p:nvPr/>
        </p:nvPicPr>
        <p:blipFill rotWithShape="1">
          <a:blip r:embed="rId4">
            <a:extLst>
              <a:ext uri="{28A0092B-C50C-407E-A947-70E740481C1C}">
                <a14:useLocalDpi xmlns:a14="http://schemas.microsoft.com/office/drawing/2010/main" val="0"/>
              </a:ext>
            </a:extLst>
          </a:blip>
          <a:srcRect l="3526" r="3939"/>
          <a:stretch/>
        </p:blipFill>
        <p:spPr bwMode="auto">
          <a:xfrm>
            <a:off x="-1" y="4041370"/>
            <a:ext cx="3329237" cy="258803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343400" y="6488668"/>
            <a:ext cx="3778799" cy="369332"/>
          </a:xfrm>
          <a:prstGeom prst="rect">
            <a:avLst/>
          </a:prstGeom>
        </p:spPr>
        <p:txBody>
          <a:bodyPr wrap="square">
            <a:spAutoFit/>
          </a:bodyPr>
          <a:lstStyle/>
          <a:p>
            <a:pPr algn="ctr"/>
            <a:r>
              <a:rPr lang="en-US" b="1" dirty="0" err="1" smtClean="0">
                <a:latin typeface="Arial" pitchFamily="34" charset="0"/>
                <a:cs typeface="Arial" pitchFamily="34" charset="0"/>
              </a:rPr>
              <a:t>Hình</a:t>
            </a:r>
            <a:r>
              <a:rPr lang="en-US" b="1" dirty="0" smtClean="0">
                <a:latin typeface="Arial" pitchFamily="34" charset="0"/>
                <a:cs typeface="Arial" pitchFamily="34" charset="0"/>
              </a:rPr>
              <a:t>: </a:t>
            </a:r>
            <a:r>
              <a:rPr lang="en-US" b="1" dirty="0" err="1" smtClean="0">
                <a:latin typeface="Arial" pitchFamily="34" charset="0"/>
                <a:cs typeface="Arial" pitchFamily="34" charset="0"/>
              </a:rPr>
              <a:t>Máy</a:t>
            </a:r>
            <a:r>
              <a:rPr lang="en-US" b="1" dirty="0" smtClean="0">
                <a:latin typeface="Arial" pitchFamily="34" charset="0"/>
                <a:cs typeface="Arial" pitchFamily="34" charset="0"/>
              </a:rPr>
              <a:t> </a:t>
            </a:r>
            <a:r>
              <a:rPr lang="en-US" b="1" dirty="0" err="1" smtClean="0">
                <a:latin typeface="Arial" pitchFamily="34" charset="0"/>
                <a:cs typeface="Arial" pitchFamily="34" charset="0"/>
              </a:rPr>
              <a:t>nén</a:t>
            </a:r>
            <a:r>
              <a:rPr lang="en-US" b="1" dirty="0" smtClean="0">
                <a:latin typeface="Arial" pitchFamily="34" charset="0"/>
                <a:cs typeface="Arial" pitchFamily="34" charset="0"/>
              </a:rPr>
              <a:t> </a:t>
            </a:r>
            <a:r>
              <a:rPr lang="en-US" b="1" dirty="0" err="1" smtClean="0">
                <a:latin typeface="Arial" pitchFamily="34" charset="0"/>
                <a:cs typeface="Arial" pitchFamily="34" charset="0"/>
              </a:rPr>
              <a:t>pittông</a:t>
            </a:r>
            <a:r>
              <a:rPr lang="en-US" b="1" dirty="0" smtClean="0">
                <a:latin typeface="Arial" pitchFamily="34" charset="0"/>
                <a:cs typeface="Arial" pitchFamily="34" charset="0"/>
              </a:rPr>
              <a:t> 2-3 </a:t>
            </a:r>
            <a:r>
              <a:rPr lang="en-US" b="1" dirty="0" err="1" smtClean="0">
                <a:latin typeface="Arial" pitchFamily="34" charset="0"/>
                <a:cs typeface="Arial" pitchFamily="34" charset="0"/>
              </a:rPr>
              <a:t>xilanh</a:t>
            </a:r>
            <a:r>
              <a:rPr lang="en-US" b="1" dirty="0" smtClean="0">
                <a:latin typeface="Arial" pitchFamily="34" charset="0"/>
                <a:cs typeface="Arial" pitchFamily="34" charset="0"/>
              </a:rPr>
              <a:t>. </a:t>
            </a:r>
            <a:endParaRPr lang="en-US" b="1" dirty="0"/>
          </a:p>
        </p:txBody>
      </p:sp>
      <p:sp>
        <p:nvSpPr>
          <p:cNvPr id="10"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35</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4574262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34636" y="484910"/>
            <a:ext cx="9178636"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nén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pittông</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Phân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loại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ưu</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nhược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điểm</a:t>
            </a:r>
            <a:endParaRPr lang="en-US" sz="2400" b="1" dirty="0" smtClean="0">
              <a:solidFill>
                <a:srgbClr val="0070C0"/>
              </a:solidFill>
              <a:latin typeface="Arial" pitchFamily="34" charset="0"/>
              <a:cs typeface="Arial" pitchFamily="34" charset="0"/>
            </a:endParaRPr>
          </a:p>
        </p:txBody>
      </p:sp>
      <p:sp>
        <p:nvSpPr>
          <p:cNvPr id="2" name="Rectangle 1"/>
          <p:cNvSpPr/>
          <p:nvPr/>
        </p:nvSpPr>
        <p:spPr>
          <a:xfrm>
            <a:off x="13854" y="956608"/>
            <a:ext cx="5472546" cy="3785652"/>
          </a:xfrm>
          <a:prstGeom prst="rect">
            <a:avLst/>
          </a:prstGeom>
        </p:spPr>
        <p:txBody>
          <a:bodyPr wrap="square">
            <a:spAutoFit/>
          </a:bodyPr>
          <a:lstStyle/>
          <a:p>
            <a:pPr algn="just"/>
            <a:r>
              <a:rPr lang="vi-VN" sz="2000" dirty="0" smtClean="0"/>
              <a:t>Máy </a:t>
            </a:r>
            <a:r>
              <a:rPr lang="vi-VN" sz="2000" dirty="0"/>
              <a:t>nén khí kiểu </a:t>
            </a:r>
            <a:r>
              <a:rPr lang="vi-VN" sz="2000" dirty="0">
                <a:latin typeface="Arial" pitchFamily="34" charset="0"/>
                <a:cs typeface="Arial" pitchFamily="34" charset="0"/>
              </a:rPr>
              <a:t>pi</a:t>
            </a:r>
            <a:r>
              <a:rPr lang="en-US" sz="2000" dirty="0" err="1">
                <a:latin typeface="Arial" pitchFamily="34" charset="0"/>
                <a:cs typeface="Arial" pitchFamily="34" charset="0"/>
              </a:rPr>
              <a:t>ttông</a:t>
            </a:r>
            <a:r>
              <a:rPr lang="vi-VN" sz="2000" dirty="0" smtClean="0"/>
              <a:t> </a:t>
            </a:r>
            <a:r>
              <a:rPr lang="vi-VN" sz="2000" dirty="0"/>
              <a:t>một cấp có thể hút được lượng đến 10m/phút và áp suất nén được 6 bar, có thể trong một số trường hợp áp suất nén đến 10 bar. Máy nén khí kiểu </a:t>
            </a:r>
            <a:r>
              <a:rPr lang="vi-VN" sz="2000" dirty="0">
                <a:latin typeface="Arial" pitchFamily="34" charset="0"/>
                <a:cs typeface="Arial" pitchFamily="34" charset="0"/>
              </a:rPr>
              <a:t>pi</a:t>
            </a:r>
            <a:r>
              <a:rPr lang="en-US" sz="2000" dirty="0" err="1" smtClean="0">
                <a:latin typeface="Arial" pitchFamily="34" charset="0"/>
                <a:cs typeface="Arial" pitchFamily="34" charset="0"/>
              </a:rPr>
              <a:t>ttông</a:t>
            </a:r>
            <a:r>
              <a:rPr lang="en-US" sz="2000" dirty="0" smtClean="0">
                <a:latin typeface="Arial" pitchFamily="34" charset="0"/>
                <a:cs typeface="Arial" pitchFamily="34" charset="0"/>
              </a:rPr>
              <a:t> </a:t>
            </a:r>
            <a:r>
              <a:rPr lang="vi-VN" sz="2000" dirty="0" smtClean="0"/>
              <a:t>2 </a:t>
            </a:r>
            <a:r>
              <a:rPr lang="vi-VN" sz="2000" dirty="0"/>
              <a:t>cấp có thể nén đến áp suất 15 bar. Loại máy nén khí kiểu </a:t>
            </a:r>
            <a:r>
              <a:rPr lang="vi-VN" sz="2000" dirty="0">
                <a:latin typeface="Arial" pitchFamily="34" charset="0"/>
                <a:cs typeface="Arial" pitchFamily="34" charset="0"/>
              </a:rPr>
              <a:t>pi</a:t>
            </a:r>
            <a:r>
              <a:rPr lang="en-US" sz="2000" dirty="0" err="1">
                <a:latin typeface="Arial" pitchFamily="34" charset="0"/>
                <a:cs typeface="Arial" pitchFamily="34" charset="0"/>
              </a:rPr>
              <a:t>ttông</a:t>
            </a:r>
            <a:r>
              <a:rPr lang="vi-VN" sz="2000" dirty="0" smtClean="0"/>
              <a:t> </a:t>
            </a:r>
            <a:r>
              <a:rPr lang="vi-VN" sz="2000" dirty="0"/>
              <a:t>3,4 cấp có thể nén áp suất đến 250 bar.</a:t>
            </a:r>
          </a:p>
          <a:p>
            <a:pPr algn="just"/>
            <a:r>
              <a:rPr lang="vi-VN" sz="2000" dirty="0" smtClean="0"/>
              <a:t>Loại </a:t>
            </a:r>
            <a:r>
              <a:rPr lang="vi-VN" sz="2000" dirty="0"/>
              <a:t>máy nén khí một cấp và hai cấp thích hợp hệ thống điều khiển bằng khí nén trong công nghiệp. Máy nén khí </a:t>
            </a:r>
            <a:r>
              <a:rPr lang="vi-VN" sz="2000" dirty="0">
                <a:latin typeface="Arial" pitchFamily="34" charset="0"/>
                <a:cs typeface="Arial" pitchFamily="34" charset="0"/>
              </a:rPr>
              <a:t>pi</a:t>
            </a:r>
            <a:r>
              <a:rPr lang="en-US" sz="2000" dirty="0" err="1">
                <a:latin typeface="Arial" pitchFamily="34" charset="0"/>
                <a:cs typeface="Arial" pitchFamily="34" charset="0"/>
              </a:rPr>
              <a:t>ttông</a:t>
            </a:r>
            <a:r>
              <a:rPr lang="vi-VN" sz="2000" dirty="0" smtClean="0"/>
              <a:t> </a:t>
            </a:r>
            <a:r>
              <a:rPr lang="vi-VN" sz="2000" dirty="0"/>
              <a:t>được phân loại theo số cấp nén, loại truyền động và phương thức làm nguội khí nén.</a:t>
            </a:r>
          </a:p>
        </p:txBody>
      </p:sp>
      <p:sp>
        <p:nvSpPr>
          <p:cNvPr id="5" name="Rectangle 4"/>
          <p:cNvSpPr/>
          <p:nvPr/>
        </p:nvSpPr>
        <p:spPr>
          <a:xfrm>
            <a:off x="-1" y="4690408"/>
            <a:ext cx="9122311" cy="1938992"/>
          </a:xfrm>
          <a:prstGeom prst="rect">
            <a:avLst/>
          </a:prstGeom>
        </p:spPr>
        <p:txBody>
          <a:bodyPr wrap="square">
            <a:spAutoFit/>
          </a:bodyPr>
          <a:lstStyle/>
          <a:p>
            <a:pPr algn="just"/>
            <a:r>
              <a:rPr lang="vi-VN" sz="2000" dirty="0">
                <a:latin typeface="Arial" pitchFamily="34" charset="0"/>
                <a:cs typeface="Arial" pitchFamily="34" charset="0"/>
              </a:rPr>
              <a:t>Máy nén khí pi</a:t>
            </a:r>
            <a:r>
              <a:rPr lang="en-US" sz="2000" dirty="0" err="1">
                <a:latin typeface="Arial" pitchFamily="34" charset="0"/>
                <a:cs typeface="Arial" pitchFamily="34" charset="0"/>
              </a:rPr>
              <a:t>ttông</a:t>
            </a:r>
            <a:r>
              <a:rPr lang="vi-VN" sz="2000" dirty="0" smtClean="0">
                <a:latin typeface="Arial" pitchFamily="34" charset="0"/>
                <a:cs typeface="Arial" pitchFamily="34" charset="0"/>
              </a:rPr>
              <a:t> </a:t>
            </a:r>
            <a:r>
              <a:rPr lang="vi-VN" sz="2000" dirty="0">
                <a:latin typeface="Arial" pitchFamily="34" charset="0"/>
                <a:cs typeface="Arial" pitchFamily="34" charset="0"/>
              </a:rPr>
              <a:t>có nhược điểm là hiệu suất thấp </a:t>
            </a:r>
            <a:r>
              <a:rPr lang="vi-VN" sz="2000" dirty="0" smtClean="0">
                <a:latin typeface="Arial" pitchFamily="34" charset="0"/>
                <a:cs typeface="Arial" pitchFamily="34" charset="0"/>
              </a:rPr>
              <a:t>(cùng </a:t>
            </a:r>
            <a:r>
              <a:rPr lang="vi-VN" sz="2000" dirty="0">
                <a:latin typeface="Arial" pitchFamily="34" charset="0"/>
                <a:cs typeface="Arial" pitchFamily="34" charset="0"/>
              </a:rPr>
              <a:t>một công suất động cơ của máy nén khí </a:t>
            </a:r>
            <a:r>
              <a:rPr lang="vi-VN" sz="2000" dirty="0" smtClean="0">
                <a:latin typeface="Arial" pitchFamily="34" charset="0"/>
                <a:cs typeface="Arial" pitchFamily="34" charset="0"/>
              </a:rPr>
              <a:t>thì</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máy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nén</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trục</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vít</a:t>
            </a:r>
            <a:r>
              <a:rPr lang="en-US" sz="2000" dirty="0" smtClean="0">
                <a:latin typeface="Arial" pitchFamily="34" charset="0"/>
                <a:cs typeface="Arial" pitchFamily="34" charset="0"/>
              </a:rPr>
              <a:t> </a:t>
            </a:r>
            <a:r>
              <a:rPr lang="vi-VN" sz="2000" dirty="0" smtClean="0">
                <a:latin typeface="Arial" pitchFamily="34" charset="0"/>
                <a:cs typeface="Arial" pitchFamily="34" charset="0"/>
              </a:rPr>
              <a:t>bao </a:t>
            </a:r>
            <a:r>
              <a:rPr lang="vi-VN" sz="2000" dirty="0">
                <a:latin typeface="Arial" pitchFamily="34" charset="0"/>
                <a:cs typeface="Arial" pitchFamily="34" charset="0"/>
              </a:rPr>
              <a:t>giờ cũng cho lượng khí nén lớn </a:t>
            </a:r>
            <a:r>
              <a:rPr lang="vi-VN" sz="2000" dirty="0" smtClean="0">
                <a:latin typeface="Arial" pitchFamily="34" charset="0"/>
                <a:cs typeface="Arial" pitchFamily="34" charset="0"/>
              </a:rPr>
              <a:t>hơn), </a:t>
            </a:r>
            <a:r>
              <a:rPr lang="vi-VN" sz="2000" dirty="0">
                <a:latin typeface="Arial" pitchFamily="34" charset="0"/>
                <a:cs typeface="Arial" pitchFamily="34" charset="0"/>
              </a:rPr>
              <a:t>độ ồn lớn </a:t>
            </a:r>
            <a:r>
              <a:rPr lang="vi-VN" sz="2000" dirty="0" smtClean="0">
                <a:latin typeface="Arial" pitchFamily="34" charset="0"/>
                <a:cs typeface="Arial" pitchFamily="34" charset="0"/>
              </a:rPr>
              <a:t>(lớn </a:t>
            </a:r>
            <a:r>
              <a:rPr lang="vi-VN" sz="2000" dirty="0">
                <a:latin typeface="Arial" pitchFamily="34" charset="0"/>
                <a:cs typeface="Arial" pitchFamily="34" charset="0"/>
              </a:rPr>
              <a:t>hơn khoảng 40 – 50</a:t>
            </a:r>
            <a:r>
              <a:rPr lang="vi-VN" sz="2000" dirty="0" smtClean="0">
                <a:latin typeface="Arial" pitchFamily="34" charset="0"/>
                <a:cs typeface="Arial" pitchFamily="34" charset="0"/>
              </a:rPr>
              <a:t>%) </a:t>
            </a:r>
            <a:r>
              <a:rPr lang="vi-VN" sz="2000" dirty="0">
                <a:latin typeface="Arial" pitchFamily="34" charset="0"/>
                <a:cs typeface="Arial" pitchFamily="34" charset="0"/>
              </a:rPr>
              <a:t>và rung do chuyển động tịnh tiến qua lại của pi</a:t>
            </a:r>
            <a:r>
              <a:rPr lang="en-US" sz="2000" dirty="0" err="1" smtClean="0">
                <a:latin typeface="Arial" pitchFamily="34" charset="0"/>
                <a:cs typeface="Arial" pitchFamily="34" charset="0"/>
              </a:rPr>
              <a:t>ttông</a:t>
            </a:r>
            <a:r>
              <a:rPr lang="vi-VN" sz="2000" dirty="0" smtClean="0">
                <a:latin typeface="Arial" pitchFamily="34" charset="0"/>
                <a:cs typeface="Arial" pitchFamily="34" charset="0"/>
              </a:rPr>
              <a:t>, </a:t>
            </a:r>
            <a:r>
              <a:rPr lang="vi-VN" sz="2000" dirty="0">
                <a:latin typeface="Arial" pitchFamily="34" charset="0"/>
                <a:cs typeface="Arial" pitchFamily="34" charset="0"/>
              </a:rPr>
              <a:t>khí nén cung cấp không được liên tục do đó phải có bình chứa khí nén đi kèm, tuổi thọ kém. Ưu điểm của nó là giá thành thấp, tính cơ động cao.</a:t>
            </a:r>
            <a:endParaRPr lang="en-US" sz="2000" dirty="0">
              <a:latin typeface="Arial" pitchFamily="34" charset="0"/>
              <a:cs typeface="Arial" pitchFamily="34" charset="0"/>
            </a:endParaRPr>
          </a:p>
        </p:txBody>
      </p:sp>
      <p:pic>
        <p:nvPicPr>
          <p:cNvPr id="8" name="Picture 4" descr="http://rongbay2.vcmedia.vn/thumb_max/up_new/2012/03/17/755949/201203135740_1311666573nk__puma.jpg"/>
          <p:cNvPicPr>
            <a:picLocks noChangeAspect="1" noChangeArrowheads="1"/>
          </p:cNvPicPr>
          <p:nvPr/>
        </p:nvPicPr>
        <p:blipFill rotWithShape="1">
          <a:blip r:embed="rId2">
            <a:extLst>
              <a:ext uri="{28A0092B-C50C-407E-A947-70E740481C1C}">
                <a14:useLocalDpi xmlns:a14="http://schemas.microsoft.com/office/drawing/2010/main" val="0"/>
              </a:ext>
            </a:extLst>
          </a:blip>
          <a:srcRect l="8051" t="8110" r="6348" b="9270"/>
          <a:stretch/>
        </p:blipFill>
        <p:spPr bwMode="auto">
          <a:xfrm>
            <a:off x="5422936" y="1371600"/>
            <a:ext cx="3734919" cy="3244314"/>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36</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15221720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34636" y="484910"/>
            <a:ext cx="9178636" cy="769441"/>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nén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trục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vít</a:t>
            </a:r>
            <a:r>
              <a:rPr lang="en-US" sz="2400" b="1" dirty="0" smtClean="0">
                <a:solidFill>
                  <a:srgbClr val="FF0066"/>
                </a:solidFill>
                <a:latin typeface="Arial" pitchFamily="34" charset="0"/>
                <a:cs typeface="Arial" pitchFamily="34" charset="0"/>
              </a:rPr>
              <a:t> </a:t>
            </a:r>
            <a:r>
              <a:rPr lang="en-US" sz="2400" dirty="0" smtClean="0">
                <a:latin typeface="Arial" pitchFamily="34" charset="0"/>
                <a:cs typeface="Arial" pitchFamily="34" charset="0"/>
              </a:rPr>
              <a:t>(rotary screw </a:t>
            </a:r>
            <a:r>
              <a:rPr lang="en-US" sz="2400" dirty="0">
                <a:latin typeface="Arial" pitchFamily="34" charset="0"/>
                <a:cs typeface="Arial" pitchFamily="34" charset="0"/>
              </a:rPr>
              <a:t>air compressor</a:t>
            </a:r>
            <a:r>
              <a:rPr lang="en-US" sz="2400" dirty="0" smtClean="0">
                <a:latin typeface="Arial" pitchFamily="34" charset="0"/>
                <a:cs typeface="Arial" pitchFamily="34" charset="0"/>
              </a:rPr>
              <a:t>): </a:t>
            </a:r>
          </a:p>
          <a:p>
            <a:pPr algn="just"/>
            <a:r>
              <a:rPr lang="en-US" sz="2000" b="1" dirty="0" err="1" smtClean="0">
                <a:solidFill>
                  <a:srgbClr val="0070C0"/>
                </a:solidFill>
                <a:latin typeface="Arial" pitchFamily="34" charset="0"/>
                <a:cs typeface="Arial" pitchFamily="34" charset="0"/>
              </a:rPr>
              <a:t>Cấu</a:t>
            </a:r>
            <a:r>
              <a:rPr lang="en-US" sz="2000" b="1" dirty="0" smtClean="0">
                <a:solidFill>
                  <a:srgbClr val="0070C0"/>
                </a:solidFill>
                <a:latin typeface="Arial" pitchFamily="34" charset="0"/>
                <a:cs typeface="Arial" pitchFamily="34" charset="0"/>
              </a:rPr>
              <a:t> </a:t>
            </a:r>
            <a:r>
              <a:rPr lang="en-US" sz="2000" b="1" dirty="0" err="1" smtClean="0">
                <a:solidFill>
                  <a:srgbClr val="0070C0"/>
                </a:solidFill>
                <a:latin typeface="Arial" pitchFamily="34" charset="0"/>
                <a:cs typeface="Arial" pitchFamily="34" charset="0"/>
              </a:rPr>
              <a:t>tạo</a:t>
            </a:r>
            <a:r>
              <a:rPr lang="en-US" sz="2000" b="1" dirty="0" smtClean="0">
                <a:solidFill>
                  <a:srgbClr val="0070C0"/>
                </a:solidFill>
                <a:latin typeface="Arial" pitchFamily="34" charset="0"/>
                <a:cs typeface="Arial" pitchFamily="34" charset="0"/>
              </a:rPr>
              <a:t> </a:t>
            </a:r>
            <a:r>
              <a:rPr lang="en-US" sz="2000" b="1" dirty="0" err="1" smtClean="0">
                <a:solidFill>
                  <a:srgbClr val="0070C0"/>
                </a:solidFill>
                <a:latin typeface="Arial" pitchFamily="34" charset="0"/>
                <a:cs typeface="Arial" pitchFamily="34" charset="0"/>
              </a:rPr>
              <a:t>và</a:t>
            </a:r>
            <a:r>
              <a:rPr lang="en-US" sz="2000" b="1" dirty="0" smtClean="0">
                <a:solidFill>
                  <a:srgbClr val="0070C0"/>
                </a:solidFill>
                <a:latin typeface="Arial" pitchFamily="34" charset="0"/>
                <a:cs typeface="Arial" pitchFamily="34" charset="0"/>
              </a:rPr>
              <a:t> </a:t>
            </a:r>
            <a:r>
              <a:rPr lang="en-US" sz="2000" b="1" dirty="0" err="1" smtClean="0">
                <a:solidFill>
                  <a:srgbClr val="0070C0"/>
                </a:solidFill>
                <a:latin typeface="Arial" pitchFamily="34" charset="0"/>
                <a:cs typeface="Arial" pitchFamily="34" charset="0"/>
              </a:rPr>
              <a:t>nguyên</a:t>
            </a:r>
            <a:r>
              <a:rPr lang="en-US" sz="2000" b="1" dirty="0" smtClean="0">
                <a:solidFill>
                  <a:srgbClr val="0070C0"/>
                </a:solidFill>
                <a:latin typeface="Arial" pitchFamily="34" charset="0"/>
                <a:cs typeface="Arial" pitchFamily="34" charset="0"/>
              </a:rPr>
              <a:t> </a:t>
            </a:r>
            <a:r>
              <a:rPr lang="en-US" sz="2000" b="1" dirty="0" err="1" smtClean="0">
                <a:solidFill>
                  <a:srgbClr val="0070C0"/>
                </a:solidFill>
                <a:latin typeface="Arial" pitchFamily="34" charset="0"/>
                <a:cs typeface="Arial" pitchFamily="34" charset="0"/>
              </a:rPr>
              <a:t>tắc</a:t>
            </a:r>
            <a:r>
              <a:rPr lang="en-US" sz="2000" b="1" dirty="0" smtClean="0">
                <a:solidFill>
                  <a:srgbClr val="0070C0"/>
                </a:solidFill>
                <a:latin typeface="Arial" pitchFamily="34" charset="0"/>
                <a:cs typeface="Arial" pitchFamily="34" charset="0"/>
              </a:rPr>
              <a:t> </a:t>
            </a:r>
            <a:r>
              <a:rPr lang="en-US" sz="2000" b="1" dirty="0" err="1" smtClean="0">
                <a:solidFill>
                  <a:srgbClr val="0070C0"/>
                </a:solidFill>
                <a:latin typeface="Arial" pitchFamily="34" charset="0"/>
                <a:cs typeface="Arial" pitchFamily="34" charset="0"/>
              </a:rPr>
              <a:t>hoạt</a:t>
            </a:r>
            <a:r>
              <a:rPr lang="en-US" sz="2000" b="1" dirty="0" smtClean="0">
                <a:solidFill>
                  <a:srgbClr val="0070C0"/>
                </a:solidFill>
                <a:latin typeface="Arial" pitchFamily="34" charset="0"/>
                <a:cs typeface="Arial" pitchFamily="34" charset="0"/>
              </a:rPr>
              <a:t> </a:t>
            </a:r>
            <a:r>
              <a:rPr lang="en-US" sz="2000" b="1" dirty="0" err="1" smtClean="0">
                <a:solidFill>
                  <a:srgbClr val="0070C0"/>
                </a:solidFill>
                <a:latin typeface="Arial" pitchFamily="34" charset="0"/>
                <a:cs typeface="Arial" pitchFamily="34" charset="0"/>
              </a:rPr>
              <a:t>động</a:t>
            </a:r>
            <a:endParaRPr lang="en-US" sz="2000" b="1" dirty="0" smtClean="0">
              <a:solidFill>
                <a:srgbClr val="0070C0"/>
              </a:solidFill>
              <a:latin typeface="Arial" pitchFamily="34" charset="0"/>
              <a:cs typeface="Arial" pitchFamily="34" charset="0"/>
            </a:endParaRPr>
          </a:p>
        </p:txBody>
      </p:sp>
      <p:pic>
        <p:nvPicPr>
          <p:cNvPr id="18434" name="Picture 2" descr="http://i521.photobucket.com/albums/w337/hoangcokhi/trucvit.jpg"/>
          <p:cNvPicPr>
            <a:picLocks noChangeAspect="1" noChangeArrowheads="1"/>
          </p:cNvPicPr>
          <p:nvPr/>
        </p:nvPicPr>
        <p:blipFill rotWithShape="1">
          <a:blip r:embed="rId2">
            <a:extLst>
              <a:ext uri="{28A0092B-C50C-407E-A947-70E740481C1C}">
                <a14:useLocalDpi xmlns:a14="http://schemas.microsoft.com/office/drawing/2010/main" val="0"/>
              </a:ext>
            </a:extLst>
          </a:blip>
          <a:srcRect t="5120"/>
          <a:stretch/>
        </p:blipFill>
        <p:spPr bwMode="auto">
          <a:xfrm>
            <a:off x="6927" y="1245595"/>
            <a:ext cx="3574473" cy="305624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76600" y="1185208"/>
            <a:ext cx="5867400" cy="1938992"/>
          </a:xfrm>
          <a:prstGeom prst="rect">
            <a:avLst/>
          </a:prstGeom>
        </p:spPr>
        <p:txBody>
          <a:bodyPr wrap="square">
            <a:spAutoFit/>
          </a:bodyPr>
          <a:lstStyle/>
          <a:p>
            <a:pPr algn="just"/>
            <a:r>
              <a:rPr lang="en-US" sz="2000" dirty="0" smtClean="0">
                <a:latin typeface="Arial" pitchFamily="34" charset="0"/>
                <a:cs typeface="Arial" pitchFamily="34" charset="0"/>
              </a:rPr>
              <a:t>H</a:t>
            </a:r>
            <a:r>
              <a:rPr lang="vi-VN" sz="2000" dirty="0" smtClean="0">
                <a:latin typeface="Arial" pitchFamily="34" charset="0"/>
                <a:cs typeface="Arial" pitchFamily="34" charset="0"/>
              </a:rPr>
              <a:t>oạt </a:t>
            </a:r>
            <a:r>
              <a:rPr lang="vi-VN" sz="2000" dirty="0">
                <a:latin typeface="Arial" pitchFamily="34" charset="0"/>
                <a:cs typeface="Arial" pitchFamily="34" charset="0"/>
              </a:rPr>
              <a:t>động theo nguyên lý thay đổi thể tích. </a:t>
            </a:r>
            <a:r>
              <a:rPr lang="en-US" sz="2000" dirty="0" smtClean="0">
                <a:latin typeface="Arial" pitchFamily="34" charset="0"/>
                <a:cs typeface="Arial" pitchFamily="34" charset="0"/>
              </a:rPr>
              <a:t/>
            </a:r>
            <a:br>
              <a:rPr lang="en-US" sz="2000" dirty="0" smtClean="0">
                <a:latin typeface="Arial" pitchFamily="34" charset="0"/>
                <a:cs typeface="Arial" pitchFamily="34" charset="0"/>
              </a:rPr>
            </a:br>
            <a:r>
              <a:rPr lang="vi-VN" sz="2000" dirty="0" smtClean="0">
                <a:latin typeface="Arial" pitchFamily="34" charset="0"/>
                <a:cs typeface="Arial" pitchFamily="34" charset="0"/>
              </a:rPr>
              <a:t>Máy </a:t>
            </a:r>
            <a:r>
              <a:rPr lang="vi-VN" sz="2000" dirty="0">
                <a:latin typeface="Arial" pitchFamily="34" charset="0"/>
                <a:cs typeface="Arial" pitchFamily="34" charset="0"/>
              </a:rPr>
              <a:t>nén khí trục vít gồm có hai trục. Trục chính và trục phụ</a:t>
            </a:r>
            <a:r>
              <a:rPr lang="vi-VN" sz="2000" dirty="0" smtClean="0">
                <a:latin typeface="Arial" pitchFamily="34" charset="0"/>
                <a:cs typeface="Arial" pitchFamily="34" charset="0"/>
              </a:rPr>
              <a:t>.</a:t>
            </a:r>
            <a:r>
              <a:rPr lang="en-US" sz="2000" dirty="0" smtClean="0">
                <a:latin typeface="Arial" pitchFamily="34" charset="0"/>
                <a:cs typeface="Arial" pitchFamily="34" charset="0"/>
              </a:rPr>
              <a:t> </a:t>
            </a:r>
            <a:r>
              <a:rPr lang="vi-VN" sz="2000" dirty="0">
                <a:latin typeface="Arial" pitchFamily="34" charset="0"/>
                <a:cs typeface="Arial" pitchFamily="34" charset="0"/>
              </a:rPr>
              <a:t>Loại máy nén khí này có một vỏ đặt biệt bao boc quanh hai trục vít </a:t>
            </a:r>
            <a:r>
              <a:rPr lang="vi-VN" sz="2000" dirty="0" smtClean="0">
                <a:latin typeface="Arial" pitchFamily="34" charset="0"/>
                <a:cs typeface="Arial" pitchFamily="34" charset="0"/>
              </a:rPr>
              <a:t>quay,</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một</a:t>
            </a:r>
            <a:r>
              <a:rPr lang="vi-VN" sz="2000" dirty="0" smtClean="0">
                <a:latin typeface="Arial" pitchFamily="34" charset="0"/>
                <a:cs typeface="Arial" pitchFamily="34" charset="0"/>
              </a:rPr>
              <a:t> </a:t>
            </a:r>
            <a:r>
              <a:rPr lang="vi-VN" sz="2000" dirty="0">
                <a:latin typeface="Arial" pitchFamily="34" charset="0"/>
                <a:cs typeface="Arial" pitchFamily="34" charset="0"/>
              </a:rPr>
              <a:t>lồi một lõm. Các răng của hai trục vít ăn khớp với nhau và số răng trục vít lồi ít hơn trục vít lõm 1 đến 2 răng. </a:t>
            </a:r>
            <a:endParaRPr lang="en-US" sz="2000" dirty="0">
              <a:latin typeface="Arial" pitchFamily="34" charset="0"/>
              <a:cs typeface="Arial" pitchFamily="34" charset="0"/>
            </a:endParaRPr>
          </a:p>
        </p:txBody>
      </p:sp>
      <p:sp>
        <p:nvSpPr>
          <p:cNvPr id="12" name="Rectangle 11"/>
          <p:cNvSpPr/>
          <p:nvPr/>
        </p:nvSpPr>
        <p:spPr>
          <a:xfrm>
            <a:off x="-3463" y="4191000"/>
            <a:ext cx="4727863" cy="2554545"/>
          </a:xfrm>
          <a:prstGeom prst="rect">
            <a:avLst/>
          </a:prstGeom>
        </p:spPr>
        <p:txBody>
          <a:bodyPr wrap="square">
            <a:spAutoFit/>
          </a:bodyPr>
          <a:lstStyle/>
          <a:p>
            <a:pPr algn="just"/>
            <a:r>
              <a:rPr lang="vi-VN" sz="2000" dirty="0">
                <a:latin typeface="Arial" pitchFamily="34" charset="0"/>
                <a:cs typeface="Arial" pitchFamily="34" charset="0"/>
              </a:rPr>
              <a:t>Hai trục vít phải quay đồng bộ với nhau, giữa các trục vít và vỏ bọc có khe hở rất nhỏ.</a:t>
            </a:r>
            <a:r>
              <a:rPr lang="en-US" sz="2000" dirty="0">
                <a:latin typeface="Arial" pitchFamily="34" charset="0"/>
                <a:cs typeface="Arial" pitchFamily="34" charset="0"/>
              </a:rPr>
              <a:t> </a:t>
            </a:r>
            <a:r>
              <a:rPr lang="vi-VN" sz="2000" dirty="0" smtClean="0">
                <a:latin typeface="Arial" pitchFamily="34" charset="0"/>
                <a:cs typeface="Arial" pitchFamily="34" charset="0"/>
              </a:rPr>
              <a:t>Khi </a:t>
            </a:r>
            <a:r>
              <a:rPr lang="vi-VN" sz="2000" dirty="0">
                <a:latin typeface="Arial" pitchFamily="34" charset="0"/>
                <a:cs typeface="Arial" pitchFamily="34" charset="0"/>
              </a:rPr>
              <a:t>các trục vít quay nhanh, </a:t>
            </a:r>
            <a:r>
              <a:rPr lang="vi-VN" sz="2000" dirty="0" smtClean="0">
                <a:latin typeface="Arial" pitchFamily="34" charset="0"/>
                <a:cs typeface="Arial" pitchFamily="34" charset="0"/>
              </a:rPr>
              <a:t>không</a:t>
            </a:r>
            <a:r>
              <a:rPr lang="en-US" sz="2000" dirty="0" smtClean="0">
                <a:latin typeface="Arial" pitchFamily="34" charset="0"/>
                <a:cs typeface="Arial" pitchFamily="34" charset="0"/>
              </a:rPr>
              <a:t> </a:t>
            </a:r>
            <a:r>
              <a:rPr lang="vi-VN" sz="2000" dirty="0">
                <a:latin typeface="Arial" pitchFamily="34" charset="0"/>
                <a:cs typeface="Arial" pitchFamily="34" charset="0"/>
              </a:rPr>
              <a:t>khí được hút vào bên trong vỏ thông qua cửa nạp và đi vào buồng khí ở giữa các trục vít và ở đó không khí được nén giữa các răng khi </a:t>
            </a:r>
            <a:r>
              <a:rPr lang="vi-VN" sz="2000" dirty="0" smtClean="0">
                <a:latin typeface="Arial" pitchFamily="34" charset="0"/>
                <a:cs typeface="Arial" pitchFamily="34" charset="0"/>
              </a:rPr>
              <a:t>buồn</a:t>
            </a:r>
            <a:r>
              <a:rPr lang="en-US" sz="2000" dirty="0" smtClean="0">
                <a:latin typeface="Arial" pitchFamily="34" charset="0"/>
                <a:cs typeface="Arial" pitchFamily="34" charset="0"/>
              </a:rPr>
              <a:t>g</a:t>
            </a:r>
            <a:r>
              <a:rPr lang="vi-VN" sz="2000" dirty="0" smtClean="0">
                <a:latin typeface="Arial" pitchFamily="34" charset="0"/>
                <a:cs typeface="Arial" pitchFamily="34" charset="0"/>
              </a:rPr>
              <a:t> </a:t>
            </a:r>
            <a:r>
              <a:rPr lang="vi-VN" sz="2000" dirty="0">
                <a:latin typeface="Arial" pitchFamily="34" charset="0"/>
                <a:cs typeface="Arial" pitchFamily="34" charset="0"/>
              </a:rPr>
              <a:t>khí nhỏ lại, </a:t>
            </a:r>
            <a:r>
              <a:rPr lang="en-US" sz="2000" dirty="0" smtClean="0">
                <a:latin typeface="Arial" pitchFamily="34" charset="0"/>
                <a:cs typeface="Arial" pitchFamily="34" charset="0"/>
              </a:rPr>
              <a:t/>
            </a:r>
            <a:br>
              <a:rPr lang="en-US" sz="2000" dirty="0" smtClean="0">
                <a:latin typeface="Arial" pitchFamily="34" charset="0"/>
                <a:cs typeface="Arial" pitchFamily="34" charset="0"/>
              </a:rPr>
            </a:br>
            <a:r>
              <a:rPr lang="vi-VN" sz="2000" dirty="0" smtClean="0">
                <a:latin typeface="Arial" pitchFamily="34" charset="0"/>
                <a:cs typeface="Arial" pitchFamily="34" charset="0"/>
              </a:rPr>
              <a:t>sa</a:t>
            </a:r>
            <a:r>
              <a:rPr lang="en-US" sz="2000" dirty="0">
                <a:latin typeface="Arial" pitchFamily="34" charset="0"/>
                <a:cs typeface="Arial" pitchFamily="34" charset="0"/>
              </a:rPr>
              <a:t>u</a:t>
            </a:r>
            <a:r>
              <a:rPr lang="vi-VN" sz="2000" dirty="0">
                <a:latin typeface="Arial" pitchFamily="34" charset="0"/>
                <a:cs typeface="Arial" pitchFamily="34" charset="0"/>
              </a:rPr>
              <a:t> đó khí nén đi tới cửa thoát. </a:t>
            </a:r>
            <a:endParaRPr lang="en-US" sz="2000" dirty="0">
              <a:latin typeface="Arial" pitchFamily="34" charset="0"/>
              <a:cs typeface="Arial" pitchFamily="34" charset="0"/>
            </a:endParaRPr>
          </a:p>
        </p:txBody>
      </p:sp>
      <p:pic>
        <p:nvPicPr>
          <p:cNvPr id="4" name="Picture 2" descr="http://www.nitrogen-generators.com/img/rotary_screw_compress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6300" y="3124200"/>
            <a:ext cx="4457700" cy="35661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37</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8580295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34636" y="528935"/>
            <a:ext cx="9178636"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nén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trục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vít</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Phân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loại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ứng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dụng</a:t>
            </a:r>
            <a:endParaRPr lang="en-US" sz="2400" b="1" dirty="0" smtClean="0">
              <a:solidFill>
                <a:srgbClr val="0070C0"/>
              </a:solidFill>
              <a:latin typeface="Arial" pitchFamily="34" charset="0"/>
              <a:cs typeface="Arial" pitchFamily="34" charset="0"/>
            </a:endParaRPr>
          </a:p>
        </p:txBody>
      </p:sp>
      <p:sp>
        <p:nvSpPr>
          <p:cNvPr id="5" name="Rectangle 4"/>
          <p:cNvSpPr/>
          <p:nvPr/>
        </p:nvSpPr>
        <p:spPr>
          <a:xfrm>
            <a:off x="0" y="1143000"/>
            <a:ext cx="4724400" cy="4093428"/>
          </a:xfrm>
          <a:prstGeom prst="rect">
            <a:avLst/>
          </a:prstGeom>
        </p:spPr>
        <p:txBody>
          <a:bodyPr wrap="square">
            <a:spAutoFit/>
          </a:bodyPr>
          <a:lstStyle/>
          <a:p>
            <a:pPr marL="342900" indent="-342900" algn="just">
              <a:buFont typeface="Wingdings" pitchFamily="2" charset="2"/>
              <a:buChar char="q"/>
            </a:pPr>
            <a:r>
              <a:rPr lang="vi-VN" sz="2000" b="1" dirty="0" smtClean="0">
                <a:latin typeface="Arial" pitchFamily="34" charset="0"/>
                <a:cs typeface="Arial" pitchFamily="34" charset="0"/>
              </a:rPr>
              <a:t>Máy </a:t>
            </a:r>
            <a:r>
              <a:rPr lang="vi-VN" sz="2000" b="1" dirty="0">
                <a:latin typeface="Arial" pitchFamily="34" charset="0"/>
                <a:cs typeface="Arial" pitchFamily="34" charset="0"/>
              </a:rPr>
              <a:t>nén khí trục vít loại có </a:t>
            </a:r>
            <a:r>
              <a:rPr lang="vi-VN" sz="2000" b="1" dirty="0" smtClean="0">
                <a:latin typeface="Arial" pitchFamily="34" charset="0"/>
                <a:cs typeface="Arial" pitchFamily="34" charset="0"/>
              </a:rPr>
              <a:t>dầu</a:t>
            </a:r>
            <a:r>
              <a:rPr lang="en-US" sz="2000" b="1" dirty="0" smtClean="0">
                <a:latin typeface="Arial" pitchFamily="34" charset="0"/>
                <a:cs typeface="Arial" pitchFamily="34" charset="0"/>
              </a:rPr>
              <a:t> </a:t>
            </a:r>
            <a:br>
              <a:rPr lang="en-US" sz="2000" b="1" dirty="0" smtClean="0">
                <a:latin typeface="Arial" pitchFamily="34" charset="0"/>
                <a:cs typeface="Arial" pitchFamily="34" charset="0"/>
              </a:rPr>
            </a:br>
            <a:r>
              <a:rPr lang="vi-VN" sz="2000" dirty="0" smtClean="0">
                <a:latin typeface="Arial" pitchFamily="34" charset="0"/>
                <a:cs typeface="Arial" pitchFamily="34" charset="0"/>
              </a:rPr>
              <a:t>(</a:t>
            </a:r>
            <a:r>
              <a:rPr lang="en-US" sz="2000" dirty="0" smtClean="0">
                <a:latin typeface="Arial" pitchFamily="34" charset="0"/>
                <a:cs typeface="Arial" pitchFamily="34" charset="0"/>
              </a:rPr>
              <a:t>o</a:t>
            </a:r>
            <a:r>
              <a:rPr lang="vi-VN" sz="2000" dirty="0" smtClean="0">
                <a:latin typeface="Arial" pitchFamily="34" charset="0"/>
                <a:cs typeface="Arial" pitchFamily="34" charset="0"/>
              </a:rPr>
              <a:t>il </a:t>
            </a:r>
            <a:r>
              <a:rPr lang="vi-VN" sz="2000" dirty="0">
                <a:latin typeface="Arial" pitchFamily="34" charset="0"/>
                <a:cs typeface="Arial" pitchFamily="34" charset="0"/>
              </a:rPr>
              <a:t>flood</a:t>
            </a:r>
            <a:r>
              <a:rPr lang="vi-VN" sz="2000" dirty="0" smtClean="0">
                <a:latin typeface="Arial" pitchFamily="34" charset="0"/>
                <a:cs typeface="Arial" pitchFamily="34" charset="0"/>
              </a:rPr>
              <a:t>):</a:t>
            </a:r>
            <a:r>
              <a:rPr lang="en-US" sz="2000" dirty="0" smtClean="0">
                <a:latin typeface="Arial" pitchFamily="34" charset="0"/>
                <a:cs typeface="Arial" pitchFamily="34" charset="0"/>
              </a:rPr>
              <a:t> </a:t>
            </a:r>
            <a:r>
              <a:rPr lang="vi-VN" sz="2000" dirty="0" smtClean="0">
                <a:latin typeface="Arial" pitchFamily="34" charset="0"/>
                <a:cs typeface="Arial" pitchFamily="34" charset="0"/>
              </a:rPr>
              <a:t>máy nén khí </a:t>
            </a:r>
            <a:r>
              <a:rPr lang="vi-VN" sz="2000" dirty="0">
                <a:latin typeface="Arial" pitchFamily="34" charset="0"/>
                <a:cs typeface="Arial" pitchFamily="34" charset="0"/>
              </a:rPr>
              <a:t>làm việc và nén đến áp suất nhất định được cài đặt sẵn, qua các thiết bị </a:t>
            </a:r>
            <a:r>
              <a:rPr lang="en-US" sz="2000" dirty="0" smtClean="0">
                <a:latin typeface="Arial" pitchFamily="34" charset="0"/>
                <a:cs typeface="Arial" pitchFamily="34" charset="0"/>
              </a:rPr>
              <a:t>x</a:t>
            </a:r>
            <a:r>
              <a:rPr lang="vi-VN" sz="2000" dirty="0" smtClean="0">
                <a:latin typeface="Arial" pitchFamily="34" charset="0"/>
                <a:cs typeface="Arial" pitchFamily="34" charset="0"/>
              </a:rPr>
              <a:t>ử </a:t>
            </a:r>
            <a:r>
              <a:rPr lang="vi-VN" sz="2000" dirty="0">
                <a:latin typeface="Arial" pitchFamily="34" charset="0"/>
                <a:cs typeface="Arial" pitchFamily="34" charset="0"/>
              </a:rPr>
              <a:t>lý khí nén như tách dầu sau đó cung cấp cho các thiết bị và các vị trí sử dụng khí nén không yêu cầu khí </a:t>
            </a:r>
            <a:r>
              <a:rPr lang="vi-VN" sz="2000" dirty="0" smtClean="0">
                <a:latin typeface="Arial" pitchFamily="34" charset="0"/>
                <a:cs typeface="Arial" pitchFamily="34" charset="0"/>
              </a:rPr>
              <a:t>sạch</a:t>
            </a:r>
            <a:r>
              <a:rPr lang="en-US" sz="2000" dirty="0" smtClean="0">
                <a:latin typeface="Arial" pitchFamily="34" charset="0"/>
                <a:cs typeface="Arial" pitchFamily="34" charset="0"/>
              </a:rPr>
              <a:t> </a:t>
            </a:r>
            <a:r>
              <a:rPr lang="vi-VN" sz="2000" dirty="0" smtClean="0">
                <a:latin typeface="Arial" pitchFamily="34" charset="0"/>
                <a:cs typeface="Arial" pitchFamily="34" charset="0"/>
              </a:rPr>
              <a:t>(</a:t>
            </a:r>
            <a:r>
              <a:rPr lang="vi-VN" sz="2000" dirty="0">
                <a:latin typeface="Arial" pitchFamily="34" charset="0"/>
                <a:cs typeface="Arial" pitchFamily="34" charset="0"/>
              </a:rPr>
              <a:t>trong khí nén vẫn còn hàm lượng dầu dù là rất nhỏ</a:t>
            </a:r>
            <a:r>
              <a:rPr lang="vi-VN" sz="2000" dirty="0" smtClean="0">
                <a:latin typeface="Arial" pitchFamily="34" charset="0"/>
                <a:cs typeface="Arial" pitchFamily="34" charset="0"/>
              </a:rPr>
              <a:t>).</a:t>
            </a:r>
            <a:r>
              <a:rPr lang="en-US" sz="2000" dirty="0" smtClean="0">
                <a:latin typeface="Arial" pitchFamily="34" charset="0"/>
                <a:cs typeface="Arial" pitchFamily="34" charset="0"/>
              </a:rPr>
              <a:t> </a:t>
            </a:r>
            <a:r>
              <a:rPr lang="vi-VN" sz="2000" dirty="0" smtClean="0">
                <a:latin typeface="Arial" pitchFamily="34" charset="0"/>
                <a:cs typeface="Arial" pitchFamily="34" charset="0"/>
              </a:rPr>
              <a:t>Vì vậy</a:t>
            </a:r>
            <a:r>
              <a:rPr lang="en-US" sz="2000" dirty="0" smtClean="0">
                <a:latin typeface="Arial" pitchFamily="34" charset="0"/>
                <a:cs typeface="Arial" pitchFamily="34" charset="0"/>
              </a:rPr>
              <a:t>,</a:t>
            </a:r>
            <a:r>
              <a:rPr lang="vi-VN" sz="2000" dirty="0" smtClean="0">
                <a:latin typeface="Arial" pitchFamily="34" charset="0"/>
                <a:cs typeface="Arial" pitchFamily="34" charset="0"/>
              </a:rPr>
              <a:t> </a:t>
            </a:r>
            <a:r>
              <a:rPr lang="vi-VN" sz="2000" dirty="0">
                <a:latin typeface="Arial" pitchFamily="34" charset="0"/>
                <a:cs typeface="Arial" pitchFamily="34" charset="0"/>
              </a:rPr>
              <a:t>máy nén khí trục vít loại có dầu thường được sử dụng cung cấp khí nén cho máy công cụ hoặc một số ngành sản xuất không yêu cầu khí sạch</a:t>
            </a:r>
            <a:r>
              <a:rPr lang="vi-VN" sz="2000" dirty="0" smtClean="0">
                <a:latin typeface="Arial" pitchFamily="34" charset="0"/>
                <a:cs typeface="Arial" pitchFamily="34" charset="0"/>
              </a:rPr>
              <a:t>.</a:t>
            </a:r>
            <a:endParaRPr lang="vi-VN" sz="2000" dirty="0">
              <a:latin typeface="Arial" pitchFamily="34" charset="0"/>
              <a:cs typeface="Arial" pitchFamily="34" charset="0"/>
            </a:endParaRPr>
          </a:p>
        </p:txBody>
      </p:sp>
      <p:pic>
        <p:nvPicPr>
          <p:cNvPr id="20482" name="Picture 2" descr="http://www.oil.ie/files/blog_SCREW01.jpg"/>
          <p:cNvPicPr>
            <a:picLocks noChangeAspect="1" noChangeArrowheads="1"/>
          </p:cNvPicPr>
          <p:nvPr/>
        </p:nvPicPr>
        <p:blipFill rotWithShape="1">
          <a:blip r:embed="rId2">
            <a:extLst>
              <a:ext uri="{28A0092B-C50C-407E-A947-70E740481C1C}">
                <a14:useLocalDpi xmlns:a14="http://schemas.microsoft.com/office/drawing/2010/main" val="0"/>
              </a:ext>
            </a:extLst>
          </a:blip>
          <a:srcRect l="14908" r="10666"/>
          <a:stretch/>
        </p:blipFill>
        <p:spPr bwMode="auto">
          <a:xfrm>
            <a:off x="4648200" y="1288544"/>
            <a:ext cx="4468090" cy="450265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105400" y="5867400"/>
            <a:ext cx="3672865" cy="369332"/>
          </a:xfrm>
          <a:prstGeom prst="rect">
            <a:avLst/>
          </a:prstGeom>
        </p:spPr>
        <p:txBody>
          <a:bodyPr wrap="none">
            <a:spAutoFit/>
          </a:bodyPr>
          <a:lstStyle/>
          <a:p>
            <a:r>
              <a:rPr lang="en-US" b="1" dirty="0">
                <a:latin typeface="Arial" pitchFamily="34" charset="0"/>
                <a:cs typeface="Arial" pitchFamily="34" charset="0"/>
              </a:rPr>
              <a:t>Oil Flooded Screw </a:t>
            </a:r>
            <a:r>
              <a:rPr lang="en-US" b="1" dirty="0" smtClean="0">
                <a:latin typeface="Arial" pitchFamily="34" charset="0"/>
                <a:cs typeface="Arial" pitchFamily="34" charset="0"/>
              </a:rPr>
              <a:t>Compressor.</a:t>
            </a:r>
            <a:endParaRPr lang="en-US" dirty="0">
              <a:latin typeface="Arial" pitchFamily="34" charset="0"/>
              <a:cs typeface="Arial" pitchFamily="34" charset="0"/>
            </a:endParaRPr>
          </a:p>
        </p:txBody>
      </p:sp>
      <p:sp>
        <p:nvSpPr>
          <p:cNvPr id="8"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38</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231650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1035132"/>
            <a:ext cx="5105400" cy="3170099"/>
          </a:xfrm>
          <a:prstGeom prst="rect">
            <a:avLst/>
          </a:prstGeom>
        </p:spPr>
        <p:txBody>
          <a:bodyPr wrap="square">
            <a:spAutoFit/>
          </a:bodyPr>
          <a:lstStyle/>
          <a:p>
            <a:pPr marL="342900" indent="-342900" algn="just">
              <a:buFont typeface="Wingdings" pitchFamily="2" charset="2"/>
              <a:buChar char="q"/>
            </a:pPr>
            <a:r>
              <a:rPr lang="vi-VN" sz="2000" b="1" dirty="0">
                <a:latin typeface="Arial" pitchFamily="34" charset="0"/>
                <a:cs typeface="Arial" pitchFamily="34" charset="0"/>
              </a:rPr>
              <a:t>Máy nén khí trục vít loại không dầu</a:t>
            </a:r>
            <a:r>
              <a:rPr lang="en-US" sz="2000" b="1" dirty="0">
                <a:latin typeface="Arial" pitchFamily="34" charset="0"/>
                <a:cs typeface="Arial" pitchFamily="34" charset="0"/>
              </a:rPr>
              <a:t> </a:t>
            </a:r>
            <a:r>
              <a:rPr lang="vi-VN" sz="2000" dirty="0">
                <a:latin typeface="Arial" pitchFamily="34" charset="0"/>
                <a:cs typeface="Arial" pitchFamily="34" charset="0"/>
              </a:rPr>
              <a:t>(</a:t>
            </a:r>
            <a:r>
              <a:rPr lang="en-US" sz="2000" dirty="0">
                <a:latin typeface="Arial" pitchFamily="34" charset="0"/>
                <a:cs typeface="Arial" pitchFamily="34" charset="0"/>
              </a:rPr>
              <a:t>o</a:t>
            </a:r>
            <a:r>
              <a:rPr lang="vi-VN" sz="2000" dirty="0">
                <a:latin typeface="Arial" pitchFamily="34" charset="0"/>
                <a:cs typeface="Arial" pitchFamily="34" charset="0"/>
              </a:rPr>
              <a:t>il free):</a:t>
            </a:r>
            <a:r>
              <a:rPr lang="en-US" sz="2000" dirty="0">
                <a:latin typeface="Arial" pitchFamily="34" charset="0"/>
                <a:cs typeface="Arial" pitchFamily="34" charset="0"/>
              </a:rPr>
              <a:t> </a:t>
            </a:r>
            <a:r>
              <a:rPr lang="vi-VN" sz="2000" dirty="0">
                <a:latin typeface="Arial" pitchFamily="34" charset="0"/>
                <a:cs typeface="Arial" pitchFamily="34" charset="0"/>
              </a:rPr>
              <a:t>ngược lại với loại máy nén khí trục vít có dầu,</a:t>
            </a:r>
            <a:r>
              <a:rPr lang="en-US" sz="2000" dirty="0">
                <a:latin typeface="Arial" pitchFamily="34" charset="0"/>
                <a:cs typeface="Arial" pitchFamily="34" charset="0"/>
              </a:rPr>
              <a:t> </a:t>
            </a:r>
            <a:r>
              <a:rPr lang="vi-VN" sz="2000" dirty="0">
                <a:latin typeface="Arial" pitchFamily="34" charset="0"/>
                <a:cs typeface="Arial" pitchFamily="34" charset="0"/>
              </a:rPr>
              <a:t>khí nén của máy nén khí trục vít không dầu được cung cấp bởi máy nén khí là loại khí sạch</a:t>
            </a:r>
            <a:r>
              <a:rPr lang="en-US" sz="2000" dirty="0">
                <a:latin typeface="Arial" pitchFamily="34" charset="0"/>
                <a:cs typeface="Arial" pitchFamily="34" charset="0"/>
              </a:rPr>
              <a:t> </a:t>
            </a:r>
            <a:r>
              <a:rPr lang="vi-VN" sz="2000" dirty="0">
                <a:latin typeface="Arial" pitchFamily="34" charset="0"/>
                <a:cs typeface="Arial" pitchFamily="34" charset="0"/>
              </a:rPr>
              <a:t>(khí nén cung cấp hoàn toàn không có dầu).</a:t>
            </a:r>
            <a:r>
              <a:rPr lang="en-US" sz="2000" dirty="0">
                <a:latin typeface="Arial" pitchFamily="34" charset="0"/>
                <a:cs typeface="Arial" pitchFamily="34" charset="0"/>
              </a:rPr>
              <a:t> </a:t>
            </a:r>
            <a:r>
              <a:rPr lang="vi-VN" sz="2000" dirty="0">
                <a:latin typeface="Arial" pitchFamily="34" charset="0"/>
                <a:cs typeface="Arial" pitchFamily="34" charset="0"/>
              </a:rPr>
              <a:t>Loại máy nén khí này thường được sử dụng trong một số ngành như:</a:t>
            </a:r>
            <a:r>
              <a:rPr lang="en-US" sz="2000" dirty="0">
                <a:latin typeface="Arial" pitchFamily="34" charset="0"/>
                <a:cs typeface="Arial" pitchFamily="34" charset="0"/>
              </a:rPr>
              <a:t> </a:t>
            </a:r>
            <a:r>
              <a:rPr lang="vi-VN" sz="2000" dirty="0">
                <a:latin typeface="Arial" pitchFamily="34" charset="0"/>
                <a:cs typeface="Arial" pitchFamily="34" charset="0"/>
              </a:rPr>
              <a:t>y tế,chế biến thực phẩm,</a:t>
            </a:r>
            <a:r>
              <a:rPr lang="en-US" sz="2000" dirty="0">
                <a:latin typeface="Arial" pitchFamily="34" charset="0"/>
                <a:cs typeface="Arial" pitchFamily="34" charset="0"/>
              </a:rPr>
              <a:t> </a:t>
            </a:r>
            <a:r>
              <a:rPr lang="vi-VN" sz="2000" dirty="0">
                <a:latin typeface="Arial" pitchFamily="34" charset="0"/>
                <a:cs typeface="Arial" pitchFamily="34" charset="0"/>
              </a:rPr>
              <a:t>dược phẩm,</a:t>
            </a:r>
            <a:r>
              <a:rPr lang="en-US" sz="2000" dirty="0">
                <a:latin typeface="Arial" pitchFamily="34" charset="0"/>
                <a:cs typeface="Arial" pitchFamily="34" charset="0"/>
              </a:rPr>
              <a:t> </a:t>
            </a:r>
            <a:r>
              <a:rPr lang="vi-VN" sz="2000" dirty="0">
                <a:latin typeface="Arial" pitchFamily="34" charset="0"/>
                <a:cs typeface="Arial" pitchFamily="34" charset="0"/>
              </a:rPr>
              <a:t>chế tạo linh kiện điện tử và một số ngành khác</a:t>
            </a:r>
            <a:r>
              <a:rPr lang="vi-VN" sz="2000" dirty="0" smtClean="0">
                <a:latin typeface="Arial" pitchFamily="34" charset="0"/>
                <a:cs typeface="Arial" pitchFamily="34" charset="0"/>
              </a:rPr>
              <a:t>.</a:t>
            </a:r>
            <a:endParaRPr lang="vi-VN" sz="2000" dirty="0">
              <a:latin typeface="Arial" pitchFamily="34" charset="0"/>
              <a:cs typeface="Arial" pitchFamily="34" charset="0"/>
            </a:endParaRPr>
          </a:p>
        </p:txBody>
      </p:sp>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34636" y="528935"/>
            <a:ext cx="9178636"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nén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trục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vít</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Phân</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loại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ứng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dụng</a:t>
            </a:r>
            <a:endParaRPr lang="en-US" sz="2400" b="1" dirty="0" smtClean="0">
              <a:solidFill>
                <a:srgbClr val="0070C0"/>
              </a:solidFill>
              <a:latin typeface="Arial" pitchFamily="34" charset="0"/>
              <a:cs typeface="Arial" pitchFamily="34" charset="0"/>
            </a:endParaRPr>
          </a:p>
        </p:txBody>
      </p:sp>
      <p:pic>
        <p:nvPicPr>
          <p:cNvPr id="19460" name="Picture 4" descr="http://www.compressorb2bchina.com/image/screw-air-end.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4097" t="9394" r="2347" b="11515"/>
          <a:stretch/>
        </p:blipFill>
        <p:spPr bwMode="auto">
          <a:xfrm>
            <a:off x="0" y="4203490"/>
            <a:ext cx="4191000" cy="266143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4191000" y="5048071"/>
            <a:ext cx="4995036" cy="1323439"/>
          </a:xfrm>
          <a:prstGeom prst="rect">
            <a:avLst/>
          </a:prstGeom>
        </p:spPr>
        <p:txBody>
          <a:bodyPr wrap="square">
            <a:spAutoFit/>
          </a:bodyPr>
          <a:lstStyle/>
          <a:p>
            <a:pPr marL="342900" indent="-342900" algn="just">
              <a:buFont typeface="Wingdings" pitchFamily="2" charset="2"/>
              <a:buChar char="q"/>
            </a:pPr>
            <a:r>
              <a:rPr lang="vi-VN" sz="2000" dirty="0">
                <a:latin typeface="Arial" pitchFamily="34" charset="0"/>
                <a:cs typeface="Arial" pitchFamily="34" charset="0"/>
              </a:rPr>
              <a:t>Ngoài ra máy nén khí trục vít còn được </a:t>
            </a:r>
            <a:r>
              <a:rPr lang="vi-VN" sz="2000" b="1" dirty="0">
                <a:latin typeface="Arial" pitchFamily="34" charset="0"/>
                <a:cs typeface="Arial" pitchFamily="34" charset="0"/>
              </a:rPr>
              <a:t>phân loại theo cấu trúc </a:t>
            </a:r>
            <a:r>
              <a:rPr lang="vi-VN" sz="2000" dirty="0">
                <a:latin typeface="Arial" pitchFamily="34" charset="0"/>
                <a:cs typeface="Arial" pitchFamily="34" charset="0"/>
              </a:rPr>
              <a:t>thiết kế:</a:t>
            </a:r>
            <a:r>
              <a:rPr lang="en-US" sz="2000" dirty="0">
                <a:latin typeface="Arial" pitchFamily="34" charset="0"/>
                <a:cs typeface="Arial" pitchFamily="34" charset="0"/>
              </a:rPr>
              <a:t> </a:t>
            </a:r>
            <a:r>
              <a:rPr lang="en-US" sz="2000" dirty="0" smtClean="0">
                <a:latin typeface="Arial" pitchFamily="34" charset="0"/>
                <a:cs typeface="Arial" pitchFamily="34" charset="0"/>
              </a:rPr>
              <a:t/>
            </a:r>
            <a:br>
              <a:rPr lang="en-US" sz="2000" dirty="0" smtClean="0">
                <a:latin typeface="Arial" pitchFamily="34" charset="0"/>
                <a:cs typeface="Arial" pitchFamily="34" charset="0"/>
              </a:rPr>
            </a:br>
            <a:r>
              <a:rPr lang="vi-VN" sz="2000" dirty="0" smtClean="0">
                <a:latin typeface="Arial" pitchFamily="34" charset="0"/>
                <a:cs typeface="Arial" pitchFamily="34" charset="0"/>
              </a:rPr>
              <a:t>máy </a:t>
            </a:r>
            <a:r>
              <a:rPr lang="vi-VN" sz="2000" dirty="0">
                <a:latin typeface="Arial" pitchFamily="34" charset="0"/>
                <a:cs typeface="Arial" pitchFamily="34" charset="0"/>
              </a:rPr>
              <a:t>nén khí trục vít đơn và máy nén khí trục vít đôi</a:t>
            </a:r>
            <a:r>
              <a:rPr lang="en-US" sz="2000" dirty="0">
                <a:latin typeface="Arial" pitchFamily="34" charset="0"/>
                <a:cs typeface="Arial" pitchFamily="34" charset="0"/>
              </a:rPr>
              <a:t>.</a:t>
            </a:r>
            <a:endParaRPr lang="vi-VN" sz="2000" dirty="0">
              <a:latin typeface="Arial" pitchFamily="34" charset="0"/>
              <a:cs typeface="Arial" pitchFamily="34" charset="0"/>
            </a:endParaRPr>
          </a:p>
        </p:txBody>
      </p:sp>
      <p:pic>
        <p:nvPicPr>
          <p:cNvPr id="19462" name="Picture 6" descr="http://www.air-compressor-guide.com/image-files/rotary-screw-el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116996"/>
            <a:ext cx="4045527" cy="30115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105400" y="4158603"/>
            <a:ext cx="3596626" cy="369332"/>
          </a:xfrm>
          <a:prstGeom prst="rect">
            <a:avLst/>
          </a:prstGeom>
        </p:spPr>
        <p:txBody>
          <a:bodyPr wrap="none">
            <a:spAutoFit/>
          </a:bodyPr>
          <a:lstStyle/>
          <a:p>
            <a:r>
              <a:rPr lang="en-US" b="1" dirty="0"/>
              <a:t>Compressor element (oil-free type).</a:t>
            </a:r>
          </a:p>
        </p:txBody>
      </p:sp>
      <p:sp>
        <p:nvSpPr>
          <p:cNvPr id="10"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39</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24694161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Cấu</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tạo</a:t>
            </a:r>
            <a:endParaRPr lang="en-US" sz="2400" b="1" dirty="0">
              <a:solidFill>
                <a:srgbClr val="0070C0"/>
              </a:solidFill>
              <a:latin typeface="Arial" pitchFamily="34" charset="0"/>
              <a:cs typeface="Arial" pitchFamily="34" charset="0"/>
            </a:endParaRPr>
          </a:p>
        </p:txBody>
      </p:sp>
      <p:pic>
        <p:nvPicPr>
          <p:cNvPr id="1026" name="Picture 2" descr="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0430"/>
            <a:ext cx="4267200" cy="34631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vihem1.com.vn/hinhanh/pklw1.jpg"/>
          <p:cNvPicPr>
            <a:picLocks noChangeAspect="1" noChangeArrowheads="1"/>
          </p:cNvPicPr>
          <p:nvPr/>
        </p:nvPicPr>
        <p:blipFill rotWithShape="1">
          <a:blip r:embed="rId3">
            <a:extLst>
              <a:ext uri="{28A0092B-C50C-407E-A947-70E740481C1C}">
                <a14:useLocalDpi xmlns:a14="http://schemas.microsoft.com/office/drawing/2010/main" val="0"/>
              </a:ext>
            </a:extLst>
          </a:blip>
          <a:srcRect l="17889" t="7905" r="15568" b="9670"/>
          <a:stretch/>
        </p:blipFill>
        <p:spPr bwMode="auto">
          <a:xfrm>
            <a:off x="5685119" y="1"/>
            <a:ext cx="3445025"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vihem1.com.vn/hinhanh/canhLT3.jpg"/>
          <p:cNvPicPr>
            <a:picLocks noChangeAspect="1" noChangeArrowheads="1"/>
          </p:cNvPicPr>
          <p:nvPr/>
        </p:nvPicPr>
        <p:blipFill rotWithShape="1">
          <a:blip r:embed="rId4">
            <a:extLst>
              <a:ext uri="{28A0092B-C50C-407E-A947-70E740481C1C}">
                <a14:useLocalDpi xmlns:a14="http://schemas.microsoft.com/office/drawing/2010/main" val="0"/>
              </a:ext>
            </a:extLst>
          </a:blip>
          <a:srcRect l="3499" t="2085" r="3385" b="2520"/>
          <a:stretch/>
        </p:blipFill>
        <p:spPr bwMode="auto">
          <a:xfrm>
            <a:off x="6206997" y="3200400"/>
            <a:ext cx="2923147" cy="32765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362200" y="3124200"/>
            <a:ext cx="671979" cy="369332"/>
          </a:xfrm>
          <a:prstGeom prst="rect">
            <a:avLst/>
          </a:prstGeom>
        </p:spPr>
        <p:txBody>
          <a:bodyPr wrap="none">
            <a:spAutoFit/>
          </a:bodyPr>
          <a:lstStyle/>
          <a:p>
            <a:r>
              <a:rPr lang="en-US" b="1" dirty="0" smtClean="0">
                <a:solidFill>
                  <a:schemeClr val="bg1"/>
                </a:solidFill>
                <a:latin typeface="Arial" pitchFamily="34" charset="0"/>
                <a:cs typeface="Arial" pitchFamily="34" charset="0"/>
              </a:rPr>
              <a:t>1.Vỏ</a:t>
            </a:r>
            <a:endParaRPr lang="en-US" b="1" dirty="0">
              <a:solidFill>
                <a:schemeClr val="bg1"/>
              </a:solidFill>
              <a:latin typeface="Arial" pitchFamily="34" charset="0"/>
              <a:cs typeface="Arial" pitchFamily="34" charset="0"/>
            </a:endParaRPr>
          </a:p>
        </p:txBody>
      </p:sp>
      <p:sp>
        <p:nvSpPr>
          <p:cNvPr id="12" name="Rectangle 11"/>
          <p:cNvSpPr/>
          <p:nvPr/>
        </p:nvSpPr>
        <p:spPr>
          <a:xfrm>
            <a:off x="5181600" y="3308866"/>
            <a:ext cx="1295547" cy="400110"/>
          </a:xfrm>
          <a:prstGeom prst="rect">
            <a:avLst/>
          </a:prstGeom>
        </p:spPr>
        <p:txBody>
          <a:bodyPr wrap="none">
            <a:spAutoFit/>
          </a:bodyPr>
          <a:lstStyle/>
          <a:p>
            <a:r>
              <a:rPr lang="en-US" sz="2000" b="1" dirty="0" smtClean="0">
                <a:latin typeface="Arial" pitchFamily="34" charset="0"/>
                <a:cs typeface="Arial" pitchFamily="34" charset="0"/>
              </a:rPr>
              <a:t>2. </a:t>
            </a:r>
            <a:r>
              <a:rPr lang="en-US" sz="2000" b="1" dirty="0" err="1" smtClean="0">
                <a:latin typeface="Arial" pitchFamily="34" charset="0"/>
                <a:cs typeface="Arial" pitchFamily="34" charset="0"/>
              </a:rPr>
              <a:t>Guồng</a:t>
            </a:r>
            <a:endParaRPr lang="en-US" sz="2000" b="1" dirty="0">
              <a:latin typeface="Arial" pitchFamily="34" charset="0"/>
              <a:cs typeface="Arial" pitchFamily="34" charset="0"/>
            </a:endParaRPr>
          </a:p>
        </p:txBody>
      </p:sp>
      <p:cxnSp>
        <p:nvCxnSpPr>
          <p:cNvPr id="9" name="Straight Arrow Connector 8"/>
          <p:cNvCxnSpPr/>
          <p:nvPr/>
        </p:nvCxnSpPr>
        <p:spPr>
          <a:xfrm>
            <a:off x="6019800" y="3708976"/>
            <a:ext cx="457347" cy="40582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84376" y="960430"/>
            <a:ext cx="6332848" cy="5767494"/>
            <a:chOff x="-84376" y="960430"/>
            <a:chExt cx="6332848" cy="5767494"/>
          </a:xfrm>
        </p:grpSpPr>
        <p:cxnSp>
          <p:nvCxnSpPr>
            <p:cNvPr id="7" name="Straight Arrow Connector 6"/>
            <p:cNvCxnSpPr/>
            <p:nvPr/>
          </p:nvCxnSpPr>
          <p:spPr>
            <a:xfrm flipH="1" flipV="1">
              <a:off x="1981200" y="2691991"/>
              <a:ext cx="533400" cy="50841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7709" y="2932340"/>
              <a:ext cx="1276311" cy="400110"/>
            </a:xfrm>
            <a:prstGeom prst="rect">
              <a:avLst/>
            </a:prstGeom>
          </p:spPr>
          <p:txBody>
            <a:bodyPr wrap="none">
              <a:spAutoFit/>
            </a:bodyPr>
            <a:lstStyle/>
            <a:p>
              <a:r>
                <a:rPr lang="en-US" sz="2000" b="1" dirty="0" smtClean="0">
                  <a:solidFill>
                    <a:schemeClr val="bg1"/>
                  </a:solidFill>
                  <a:latin typeface="Arial" pitchFamily="34" charset="0"/>
                  <a:cs typeface="Arial" pitchFamily="34" charset="0"/>
                </a:rPr>
                <a:t>2. </a:t>
              </a:r>
              <a:r>
                <a:rPr lang="en-US" b="1" dirty="0" err="1" smtClean="0">
                  <a:solidFill>
                    <a:schemeClr val="bg1"/>
                  </a:solidFill>
                  <a:latin typeface="Arial" pitchFamily="34" charset="0"/>
                  <a:cs typeface="Arial" pitchFamily="34" charset="0"/>
                </a:rPr>
                <a:t>Guồng</a:t>
              </a:r>
              <a:r>
                <a:rPr lang="en-US" b="1" dirty="0" smtClean="0">
                  <a:solidFill>
                    <a:schemeClr val="bg1"/>
                  </a:solidFill>
                  <a:latin typeface="Arial" pitchFamily="34" charset="0"/>
                  <a:cs typeface="Arial" pitchFamily="34" charset="0"/>
                </a:rPr>
                <a:t> </a:t>
              </a:r>
              <a:endParaRPr lang="en-US" b="1" dirty="0">
                <a:solidFill>
                  <a:schemeClr val="bg1"/>
                </a:solidFill>
                <a:latin typeface="Arial" pitchFamily="34" charset="0"/>
                <a:cs typeface="Arial" pitchFamily="34" charset="0"/>
              </a:endParaRPr>
            </a:p>
          </p:txBody>
        </p:sp>
        <p:cxnSp>
          <p:nvCxnSpPr>
            <p:cNvPr id="11" name="Straight Arrow Connector 10"/>
            <p:cNvCxnSpPr/>
            <p:nvPr/>
          </p:nvCxnSpPr>
          <p:spPr>
            <a:xfrm flipV="1">
              <a:off x="110835" y="2403765"/>
              <a:ext cx="685800" cy="58399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4376" y="1371600"/>
              <a:ext cx="1762021" cy="369332"/>
            </a:xfrm>
            <a:prstGeom prst="rect">
              <a:avLst/>
            </a:prstGeom>
          </p:spPr>
          <p:txBody>
            <a:bodyPr wrap="none">
              <a:spAutoFit/>
            </a:bodyPr>
            <a:lstStyle/>
            <a:p>
              <a:r>
                <a:rPr lang="en-US" b="1" dirty="0" smtClean="0">
                  <a:solidFill>
                    <a:schemeClr val="bg1"/>
                  </a:solidFill>
                  <a:latin typeface="Arial" pitchFamily="34" charset="0"/>
                  <a:cs typeface="Arial" pitchFamily="34" charset="0"/>
                </a:rPr>
                <a:t>3. </a:t>
              </a:r>
              <a:r>
                <a:rPr lang="en-US" b="1" dirty="0" err="1" smtClean="0">
                  <a:solidFill>
                    <a:schemeClr val="bg1"/>
                  </a:solidFill>
                  <a:latin typeface="Arial" pitchFamily="34" charset="0"/>
                  <a:cs typeface="Arial" pitchFamily="34" charset="0"/>
                </a:rPr>
                <a:t>Cửa</a:t>
              </a:r>
              <a:r>
                <a:rPr lang="en-US" b="1" dirty="0" smtClean="0">
                  <a:solidFill>
                    <a:schemeClr val="bg1"/>
                  </a:solidFill>
                  <a:latin typeface="Arial" pitchFamily="34" charset="0"/>
                  <a:cs typeface="Arial" pitchFamily="34" charset="0"/>
                </a:rPr>
                <a:t> </a:t>
              </a:r>
              <a:r>
                <a:rPr lang="en-US" b="1" dirty="0" err="1" smtClean="0">
                  <a:solidFill>
                    <a:schemeClr val="bg1"/>
                  </a:solidFill>
                  <a:latin typeface="Arial" pitchFamily="34" charset="0"/>
                  <a:cs typeface="Arial" pitchFamily="34" charset="0"/>
                </a:rPr>
                <a:t>khí</a:t>
              </a:r>
              <a:r>
                <a:rPr lang="en-US" b="1" dirty="0" smtClean="0">
                  <a:solidFill>
                    <a:schemeClr val="bg1"/>
                  </a:solidFill>
                  <a:latin typeface="Arial" pitchFamily="34" charset="0"/>
                  <a:cs typeface="Arial" pitchFamily="34" charset="0"/>
                </a:rPr>
                <a:t> </a:t>
              </a:r>
              <a:r>
                <a:rPr lang="en-US" b="1" dirty="0" err="1" smtClean="0">
                  <a:solidFill>
                    <a:schemeClr val="bg1"/>
                  </a:solidFill>
                  <a:latin typeface="Arial" pitchFamily="34" charset="0"/>
                  <a:cs typeface="Arial" pitchFamily="34" charset="0"/>
                </a:rPr>
                <a:t>vào</a:t>
              </a:r>
              <a:endParaRPr lang="en-US" b="1" dirty="0">
                <a:solidFill>
                  <a:schemeClr val="bg1"/>
                </a:solidFill>
                <a:latin typeface="Arial" pitchFamily="34" charset="0"/>
                <a:cs typeface="Arial" pitchFamily="34" charset="0"/>
              </a:endParaRPr>
            </a:p>
          </p:txBody>
        </p:sp>
        <p:cxnSp>
          <p:nvCxnSpPr>
            <p:cNvPr id="27" name="Straight Arrow Connector 26"/>
            <p:cNvCxnSpPr/>
            <p:nvPr/>
          </p:nvCxnSpPr>
          <p:spPr>
            <a:xfrm>
              <a:off x="62345" y="1648690"/>
              <a:ext cx="377535" cy="45720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2438400" y="960430"/>
              <a:ext cx="1582484" cy="369332"/>
            </a:xfrm>
            <a:prstGeom prst="rect">
              <a:avLst/>
            </a:prstGeom>
          </p:spPr>
          <p:txBody>
            <a:bodyPr wrap="none">
              <a:spAutoFit/>
            </a:bodyPr>
            <a:lstStyle/>
            <a:p>
              <a:r>
                <a:rPr lang="en-US" b="1" dirty="0" smtClean="0">
                  <a:solidFill>
                    <a:schemeClr val="bg1"/>
                  </a:solidFill>
                  <a:latin typeface="Arial" pitchFamily="34" charset="0"/>
                  <a:cs typeface="Arial" pitchFamily="34" charset="0"/>
                </a:rPr>
                <a:t>4. </a:t>
              </a:r>
              <a:r>
                <a:rPr lang="en-US" b="1" dirty="0" err="1" smtClean="0">
                  <a:solidFill>
                    <a:schemeClr val="bg1"/>
                  </a:solidFill>
                  <a:latin typeface="Arial" pitchFamily="34" charset="0"/>
                  <a:cs typeface="Arial" pitchFamily="34" charset="0"/>
                </a:rPr>
                <a:t>Cửa</a:t>
              </a:r>
              <a:r>
                <a:rPr lang="en-US" b="1" dirty="0" smtClean="0">
                  <a:solidFill>
                    <a:schemeClr val="bg1"/>
                  </a:solidFill>
                  <a:latin typeface="Arial" pitchFamily="34" charset="0"/>
                  <a:cs typeface="Arial" pitchFamily="34" charset="0"/>
                </a:rPr>
                <a:t> </a:t>
              </a:r>
              <a:r>
                <a:rPr lang="en-US" b="1" dirty="0" err="1" smtClean="0">
                  <a:solidFill>
                    <a:schemeClr val="bg1"/>
                  </a:solidFill>
                  <a:latin typeface="Arial" pitchFamily="34" charset="0"/>
                  <a:cs typeface="Arial" pitchFamily="34" charset="0"/>
                </a:rPr>
                <a:t>khí</a:t>
              </a:r>
              <a:r>
                <a:rPr lang="en-US" b="1" dirty="0" smtClean="0">
                  <a:solidFill>
                    <a:schemeClr val="bg1"/>
                  </a:solidFill>
                  <a:latin typeface="Arial" pitchFamily="34" charset="0"/>
                  <a:cs typeface="Arial" pitchFamily="34" charset="0"/>
                </a:rPr>
                <a:t> </a:t>
              </a:r>
              <a:r>
                <a:rPr lang="en-US" b="1" dirty="0" err="1" smtClean="0">
                  <a:solidFill>
                    <a:schemeClr val="bg1"/>
                  </a:solidFill>
                  <a:latin typeface="Arial" pitchFamily="34" charset="0"/>
                  <a:cs typeface="Arial" pitchFamily="34" charset="0"/>
                </a:rPr>
                <a:t>ra</a:t>
              </a:r>
              <a:endParaRPr lang="en-US" b="1" dirty="0">
                <a:solidFill>
                  <a:schemeClr val="bg1"/>
                </a:solidFill>
                <a:latin typeface="Arial" pitchFamily="34" charset="0"/>
                <a:cs typeface="Arial" pitchFamily="34" charset="0"/>
              </a:endParaRPr>
            </a:p>
          </p:txBody>
        </p:sp>
        <p:cxnSp>
          <p:nvCxnSpPr>
            <p:cNvPr id="33" name="Straight Arrow Connector 32"/>
            <p:cNvCxnSpPr/>
            <p:nvPr/>
          </p:nvCxnSpPr>
          <p:spPr>
            <a:xfrm flipH="1">
              <a:off x="2247900" y="1145096"/>
              <a:ext cx="266700" cy="184666"/>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13853" y="4419600"/>
              <a:ext cx="6234619" cy="2308324"/>
            </a:xfrm>
            <a:prstGeom prst="rect">
              <a:avLst/>
            </a:prstGeom>
          </p:spPr>
          <p:txBody>
            <a:bodyPr wrap="square">
              <a:spAutoFit/>
            </a:bodyPr>
            <a:lstStyle/>
            <a:p>
              <a:pPr algn="just"/>
              <a:r>
                <a:rPr lang="vi-VN" sz="1600" dirty="0">
                  <a:latin typeface="Arial" pitchFamily="34" charset="0"/>
                  <a:cs typeface="Arial" pitchFamily="34" charset="0"/>
                </a:rPr>
                <a:t>Quạt ly tâm </a:t>
              </a:r>
              <a:r>
                <a:rPr lang="vi-VN" sz="1600" dirty="0" smtClean="0">
                  <a:latin typeface="Arial" pitchFamily="34" charset="0"/>
                  <a:cs typeface="Arial" pitchFamily="34" charset="0"/>
                </a:rPr>
                <a:t>đ</a:t>
              </a:r>
              <a:r>
                <a:rPr lang="en-US" sz="1600" dirty="0">
                  <a:latin typeface="Arial" pitchFamily="34" charset="0"/>
                  <a:cs typeface="Arial" pitchFamily="34" charset="0"/>
                </a:rPr>
                <a:t>ư</a:t>
              </a:r>
              <a:r>
                <a:rPr lang="vi-VN" sz="1600" dirty="0" smtClean="0">
                  <a:latin typeface="Arial" pitchFamily="34" charset="0"/>
                  <a:cs typeface="Arial" pitchFamily="34" charset="0"/>
                </a:rPr>
                <a:t>ợc </a:t>
              </a:r>
              <a:r>
                <a:rPr lang="vi-VN" sz="1600" dirty="0">
                  <a:latin typeface="Arial" pitchFamily="34" charset="0"/>
                  <a:cs typeface="Arial" pitchFamily="34" charset="0"/>
                </a:rPr>
                <a:t>sử dụng rộng rãi là loại </a:t>
              </a:r>
              <a:r>
                <a:rPr lang="vi-VN" sz="1600" dirty="0" smtClean="0">
                  <a:latin typeface="Arial" pitchFamily="34" charset="0"/>
                  <a:cs typeface="Arial" pitchFamily="34" charset="0"/>
                </a:rPr>
                <a:t>Sirokko </a:t>
              </a:r>
              <a:r>
                <a:rPr lang="en-US" sz="1600" dirty="0" err="1" smtClean="0">
                  <a:latin typeface="Arial" pitchFamily="34" charset="0"/>
                  <a:cs typeface="Arial" pitchFamily="34" charset="0"/>
                </a:rPr>
                <a:t>như</a:t>
              </a:r>
              <a:r>
                <a:rPr lang="en-US" sz="1600" dirty="0" smtClean="0">
                  <a:latin typeface="Arial" pitchFamily="34" charset="0"/>
                  <a:cs typeface="Arial" pitchFamily="34" charset="0"/>
                </a:rPr>
                <a:t> </a:t>
              </a:r>
              <a:r>
                <a:rPr lang="vi-VN" sz="1600" dirty="0" smtClean="0">
                  <a:latin typeface="Arial" pitchFamily="34" charset="0"/>
                  <a:cs typeface="Arial" pitchFamily="34" charset="0"/>
                </a:rPr>
                <a:t>hình </a:t>
              </a:r>
              <a:r>
                <a:rPr lang="en-US" sz="1600" dirty="0" err="1" smtClean="0">
                  <a:latin typeface="Arial" pitchFamily="34" charset="0"/>
                  <a:cs typeface="Arial" pitchFamily="34" charset="0"/>
                </a:rPr>
                <a:t>mô</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tả</a:t>
              </a:r>
              <a:r>
                <a:rPr lang="en-US" sz="1600" dirty="0" smtClean="0">
                  <a:latin typeface="Arial" pitchFamily="34" charset="0"/>
                  <a:cs typeface="Arial" pitchFamily="34" charset="0"/>
                </a:rPr>
                <a:t> </a:t>
              </a:r>
              <a:r>
                <a:rPr lang="vi-VN" sz="1600" dirty="0" smtClean="0">
                  <a:latin typeface="Arial" pitchFamily="34" charset="0"/>
                  <a:cs typeface="Arial" pitchFamily="34" charset="0"/>
                </a:rPr>
                <a:t>có </a:t>
              </a:r>
              <a:r>
                <a:rPr lang="vi-VN" sz="1600" dirty="0">
                  <a:latin typeface="Arial" pitchFamily="34" charset="0"/>
                  <a:cs typeface="Arial" pitchFamily="34" charset="0"/>
                </a:rPr>
                <a:t>cấu </a:t>
              </a:r>
              <a:r>
                <a:rPr lang="vi-VN" sz="1600" dirty="0" smtClean="0">
                  <a:latin typeface="Arial" pitchFamily="34" charset="0"/>
                  <a:cs typeface="Arial" pitchFamily="34" charset="0"/>
                </a:rPr>
                <a:t>tạo</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gồm</a:t>
              </a:r>
              <a:r>
                <a:rPr lang="en-US" sz="1600" dirty="0" smtClean="0">
                  <a:latin typeface="Arial" pitchFamily="34" charset="0"/>
                  <a:cs typeface="Arial" pitchFamily="34" charset="0"/>
                </a:rPr>
                <a:t>: v</a:t>
              </a:r>
              <a:r>
                <a:rPr lang="vi-VN" sz="1600" dirty="0" smtClean="0">
                  <a:latin typeface="Arial" pitchFamily="34" charset="0"/>
                  <a:cs typeface="Arial" pitchFamily="34" charset="0"/>
                </a:rPr>
                <a:t>ỏ </a:t>
              </a:r>
              <a:r>
                <a:rPr lang="vi-VN" sz="1600" dirty="0">
                  <a:latin typeface="Arial" pitchFamily="34" charset="0"/>
                  <a:cs typeface="Arial" pitchFamily="34" charset="0"/>
                </a:rPr>
                <a:t>có dạng xoắn ốc </a:t>
              </a:r>
              <a:r>
                <a:rPr lang="en-US" sz="1600" dirty="0" smtClean="0">
                  <a:latin typeface="Arial" pitchFamily="34" charset="0"/>
                  <a:cs typeface="Arial" pitchFamily="34" charset="0"/>
                </a:rPr>
                <a:t>(</a:t>
              </a:r>
              <a:r>
                <a:rPr lang="vi-VN" sz="1600" dirty="0" smtClean="0">
                  <a:latin typeface="Arial" pitchFamily="34" charset="0"/>
                  <a:cs typeface="Arial" pitchFamily="34" charset="0"/>
                </a:rPr>
                <a:t>1</a:t>
              </a:r>
              <a:r>
                <a:rPr lang="en-US" sz="1600" dirty="0" smtClean="0">
                  <a:latin typeface="Arial" pitchFamily="34" charset="0"/>
                  <a:cs typeface="Arial" pitchFamily="34" charset="0"/>
                </a:rPr>
                <a:t>) </a:t>
              </a:r>
              <a:r>
                <a:rPr lang="vi-VN" sz="1600" dirty="0" smtClean="0">
                  <a:latin typeface="Arial" pitchFamily="34" charset="0"/>
                  <a:cs typeface="Arial" pitchFamily="34" charset="0"/>
                </a:rPr>
                <a:t>làm bằng thép </a:t>
              </a:r>
              <a:r>
                <a:rPr lang="vi-VN" sz="1600" dirty="0">
                  <a:latin typeface="Arial" pitchFamily="34" charset="0"/>
                  <a:cs typeface="Arial" pitchFamily="34" charset="0"/>
                </a:rPr>
                <a:t>và guồng </a:t>
              </a:r>
              <a:r>
                <a:rPr lang="en-US" sz="1600" dirty="0" smtClean="0">
                  <a:latin typeface="Arial" pitchFamily="34" charset="0"/>
                  <a:cs typeface="Arial" pitchFamily="34" charset="0"/>
                </a:rPr>
                <a:t>(</a:t>
              </a:r>
              <a:r>
                <a:rPr lang="vi-VN" sz="1600" dirty="0" smtClean="0">
                  <a:latin typeface="Arial" pitchFamily="34" charset="0"/>
                  <a:cs typeface="Arial" pitchFamily="34" charset="0"/>
                </a:rPr>
                <a:t>2</a:t>
              </a:r>
              <a:r>
                <a:rPr lang="en-US" sz="1600" dirty="0" smtClean="0">
                  <a:latin typeface="Arial" pitchFamily="34" charset="0"/>
                  <a:cs typeface="Arial" pitchFamily="34" charset="0"/>
                </a:rPr>
                <a:t>)</a:t>
              </a:r>
              <a:r>
                <a:rPr lang="vi-VN" sz="1600" dirty="0" smtClean="0">
                  <a:latin typeface="Arial" pitchFamily="34" charset="0"/>
                  <a:cs typeface="Arial" pitchFamily="34" charset="0"/>
                </a:rPr>
                <a:t> </a:t>
              </a:r>
              <a:r>
                <a:rPr lang="vi-VN" sz="1600" dirty="0">
                  <a:latin typeface="Arial" pitchFamily="34" charset="0"/>
                  <a:cs typeface="Arial" pitchFamily="34" charset="0"/>
                </a:rPr>
                <a:t>quay trong vỏ. </a:t>
              </a:r>
              <a:r>
                <a:rPr lang="vi-VN" sz="1600" dirty="0" smtClean="0">
                  <a:latin typeface="Arial" pitchFamily="34" charset="0"/>
                  <a:cs typeface="Arial" pitchFamily="34" charset="0"/>
                </a:rPr>
                <a:t>Guồng </a:t>
              </a:r>
              <a:r>
                <a:rPr lang="en-US" sz="1600" dirty="0" smtClean="0">
                  <a:latin typeface="Arial" pitchFamily="34" charset="0"/>
                  <a:cs typeface="Arial" pitchFamily="34" charset="0"/>
                </a:rPr>
                <a:t>(rotor) </a:t>
              </a:r>
              <a:r>
                <a:rPr lang="vi-VN" sz="1600" dirty="0" smtClean="0">
                  <a:latin typeface="Arial" pitchFamily="34" charset="0"/>
                  <a:cs typeface="Arial" pitchFamily="34" charset="0"/>
                </a:rPr>
                <a:t>gồm </a:t>
              </a:r>
              <a:r>
                <a:rPr lang="vi-VN" sz="1600" dirty="0">
                  <a:latin typeface="Arial" pitchFamily="34" charset="0"/>
                  <a:cs typeface="Arial" pitchFamily="34" charset="0"/>
                </a:rPr>
                <a:t>nhiều cánh ngắn uốn cong, một đầu cánh </a:t>
              </a:r>
              <a:r>
                <a:rPr lang="vi-VN" sz="1600" dirty="0" smtClean="0">
                  <a:latin typeface="Arial" pitchFamily="34" charset="0"/>
                  <a:cs typeface="Arial" pitchFamily="34" charset="0"/>
                </a:rPr>
                <a:t>đ</a:t>
              </a:r>
              <a:r>
                <a:rPr lang="en-US" sz="1600" dirty="0">
                  <a:latin typeface="Arial" pitchFamily="34" charset="0"/>
                  <a:cs typeface="Arial" pitchFamily="34" charset="0"/>
                </a:rPr>
                <a:t>ư</a:t>
              </a:r>
              <a:r>
                <a:rPr lang="vi-VN" sz="1600" dirty="0" smtClean="0">
                  <a:latin typeface="Arial" pitchFamily="34" charset="0"/>
                  <a:cs typeface="Arial" pitchFamily="34" charset="0"/>
                </a:rPr>
                <a:t>ợc </a:t>
              </a:r>
              <a:r>
                <a:rPr lang="vi-VN" sz="1600" dirty="0">
                  <a:latin typeface="Arial" pitchFamily="34" charset="0"/>
                  <a:cs typeface="Arial" pitchFamily="34" charset="0"/>
                </a:rPr>
                <a:t>hàn vào đĩa </a:t>
              </a:r>
              <a:r>
                <a:rPr lang="vi-VN" sz="1600" dirty="0" smtClean="0">
                  <a:latin typeface="Arial" pitchFamily="34" charset="0"/>
                  <a:cs typeface="Arial" pitchFamily="34" charset="0"/>
                </a:rPr>
                <a:t>gắn </a:t>
              </a:r>
              <a:r>
                <a:rPr lang="vi-VN" sz="1600" dirty="0">
                  <a:latin typeface="Arial" pitchFamily="34" charset="0"/>
                  <a:cs typeface="Arial" pitchFamily="34" charset="0"/>
                </a:rPr>
                <a:t>với bạc của </a:t>
              </a:r>
              <a:r>
                <a:rPr lang="vi-VN" sz="1600" dirty="0" smtClean="0">
                  <a:latin typeface="Arial" pitchFamily="34" charset="0"/>
                  <a:cs typeface="Arial" pitchFamily="34" charset="0"/>
                </a:rPr>
                <a:t>guồng, </a:t>
              </a:r>
              <a:r>
                <a:rPr lang="vi-VN" sz="1600" dirty="0">
                  <a:latin typeface="Arial" pitchFamily="34" charset="0"/>
                  <a:cs typeface="Arial" pitchFamily="34" charset="0"/>
                </a:rPr>
                <a:t>đầu kia hàn vào vòng ngoài và nối với đĩa </a:t>
              </a:r>
              <a:r>
                <a:rPr lang="vi-VN" sz="1600" dirty="0" smtClean="0">
                  <a:latin typeface="Arial" pitchFamily="34" charset="0"/>
                  <a:cs typeface="Arial" pitchFamily="34" charset="0"/>
                </a:rPr>
                <a:t>bằng</a:t>
              </a:r>
              <a:r>
                <a:rPr lang="en-US" sz="1600" dirty="0" smtClean="0">
                  <a:latin typeface="Arial" pitchFamily="34" charset="0"/>
                  <a:cs typeface="Arial" pitchFamily="34" charset="0"/>
                </a:rPr>
                <a:t> </a:t>
              </a:r>
              <a:r>
                <a:rPr lang="vi-VN" sz="1600" dirty="0">
                  <a:latin typeface="Arial" pitchFamily="34" charset="0"/>
                  <a:cs typeface="Arial" pitchFamily="34" charset="0"/>
                </a:rPr>
                <a:t>các thanh dằng để tăng thêm độ cứng cho kết cấu. Khí </a:t>
              </a:r>
              <a:r>
                <a:rPr lang="vi-VN" sz="1600" dirty="0" smtClean="0">
                  <a:latin typeface="Arial" pitchFamily="34" charset="0"/>
                  <a:cs typeface="Arial" pitchFamily="34" charset="0"/>
                </a:rPr>
                <a:t>đ</a:t>
              </a:r>
              <a:r>
                <a:rPr lang="en-US" sz="1600" dirty="0">
                  <a:latin typeface="Arial" pitchFamily="34" charset="0"/>
                  <a:cs typeface="Arial" pitchFamily="34" charset="0"/>
                </a:rPr>
                <a:t>ư</a:t>
              </a:r>
              <a:r>
                <a:rPr lang="vi-VN" sz="1600" dirty="0" smtClean="0">
                  <a:latin typeface="Arial" pitchFamily="34" charset="0"/>
                  <a:cs typeface="Arial" pitchFamily="34" charset="0"/>
                </a:rPr>
                <a:t>ợc </a:t>
              </a:r>
              <a:r>
                <a:rPr lang="vi-VN" sz="1600" dirty="0">
                  <a:latin typeface="Arial" pitchFamily="34" charset="0"/>
                  <a:cs typeface="Arial" pitchFamily="34" charset="0"/>
                </a:rPr>
                <a:t>hút </a:t>
              </a:r>
              <a:r>
                <a:rPr lang="en-US" sz="1600" dirty="0" err="1" smtClean="0">
                  <a:latin typeface="Arial" pitchFamily="34" charset="0"/>
                  <a:cs typeface="Arial" pitchFamily="34" charset="0"/>
                </a:rPr>
                <a:t>vào</a:t>
              </a:r>
              <a:r>
                <a:rPr lang="en-US" sz="1600" dirty="0" smtClean="0">
                  <a:latin typeface="Arial" pitchFamily="34" charset="0"/>
                  <a:cs typeface="Arial" pitchFamily="34" charset="0"/>
                </a:rPr>
                <a:t> </a:t>
              </a:r>
              <a:r>
                <a:rPr lang="vi-VN" sz="1600" dirty="0" smtClean="0">
                  <a:latin typeface="Arial" pitchFamily="34" charset="0"/>
                  <a:cs typeface="Arial" pitchFamily="34" charset="0"/>
                </a:rPr>
                <a:t>qua </a:t>
              </a:r>
              <a:r>
                <a:rPr lang="en-US" sz="1600" dirty="0" err="1" smtClean="0">
                  <a:latin typeface="Arial" pitchFamily="34" charset="0"/>
                  <a:cs typeface="Arial" pitchFamily="34" charset="0"/>
                </a:rPr>
                <a:t>cửa</a:t>
              </a:r>
              <a:r>
                <a:rPr lang="en-US" sz="1600" dirty="0" smtClean="0">
                  <a:latin typeface="Arial" pitchFamily="34" charset="0"/>
                  <a:cs typeface="Arial" pitchFamily="34" charset="0"/>
                </a:rPr>
                <a:t> (</a:t>
              </a:r>
              <a:r>
                <a:rPr lang="vi-VN" sz="1600" dirty="0" smtClean="0">
                  <a:latin typeface="Arial" pitchFamily="34" charset="0"/>
                  <a:cs typeface="Arial" pitchFamily="34" charset="0"/>
                </a:rPr>
                <a:t>3</a:t>
              </a:r>
              <a:r>
                <a:rPr lang="en-US" sz="1600" dirty="0" smtClean="0">
                  <a:latin typeface="Arial" pitchFamily="34" charset="0"/>
                  <a:cs typeface="Arial" pitchFamily="34" charset="0"/>
                </a:rPr>
                <a:t>)</a:t>
              </a:r>
              <a:r>
                <a:rPr lang="vi-VN" sz="1600" dirty="0" smtClean="0">
                  <a:latin typeface="Arial" pitchFamily="34" charset="0"/>
                  <a:cs typeface="Arial" pitchFamily="34" charset="0"/>
                </a:rPr>
                <a:t> </a:t>
              </a:r>
              <a:r>
                <a:rPr lang="en-US" sz="1600" dirty="0" smtClean="0">
                  <a:latin typeface="Arial" pitchFamily="34" charset="0"/>
                  <a:cs typeface="Arial" pitchFamily="34" charset="0"/>
                </a:rPr>
                <a:t>ở </a:t>
              </a:r>
              <a:r>
                <a:rPr lang="en-US" sz="1600" dirty="0" err="1" smtClean="0">
                  <a:latin typeface="Arial" pitchFamily="34" charset="0"/>
                  <a:cs typeface="Arial" pitchFamily="34" charset="0"/>
                </a:rPr>
                <a:t>tâm</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guồng</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rồi</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bị</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các</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cánh</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guồng</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cuốn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theo</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nhờ</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lực</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ly</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tâm</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văng</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ra</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thành</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vỏ</a:t>
              </a:r>
              <a:r>
                <a:rPr lang="en-US" sz="1600" dirty="0" smtClean="0">
                  <a:latin typeface="Arial" pitchFamily="34" charset="0"/>
                  <a:cs typeface="Arial" pitchFamily="34" charset="0"/>
                </a:rPr>
                <a:t> </a:t>
              </a:r>
              <a:r>
                <a:rPr lang="vi-VN" sz="1600" dirty="0" smtClean="0">
                  <a:latin typeface="Arial" pitchFamily="34" charset="0"/>
                  <a:cs typeface="Arial" pitchFamily="34" charset="0"/>
                </a:rPr>
                <a:t>và </a:t>
              </a:r>
              <a:r>
                <a:rPr lang="en-US" sz="1600" dirty="0" err="1" smtClean="0">
                  <a:latin typeface="Arial" pitchFamily="34" charset="0"/>
                  <a:cs typeface="Arial" pitchFamily="34" charset="0"/>
                </a:rPr>
                <a:t>được</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đẩy</a:t>
              </a:r>
              <a:r>
                <a:rPr lang="vi-VN" sz="1600" dirty="0" smtClean="0">
                  <a:latin typeface="Arial" pitchFamily="34" charset="0"/>
                  <a:cs typeface="Arial" pitchFamily="34" charset="0"/>
                </a:rPr>
                <a:t> </a:t>
              </a:r>
              <a:r>
                <a:rPr lang="vi-VN" sz="1600" dirty="0">
                  <a:latin typeface="Arial" pitchFamily="34" charset="0"/>
                  <a:cs typeface="Arial" pitchFamily="34" charset="0"/>
                </a:rPr>
                <a:t>ra </a:t>
              </a:r>
              <a:r>
                <a:rPr lang="en-US" sz="1600" dirty="0" err="1" smtClean="0">
                  <a:latin typeface="Arial" pitchFamily="34" charset="0"/>
                  <a:cs typeface="Arial" pitchFamily="34" charset="0"/>
                </a:rPr>
                <a:t>khỏi</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quạt</a:t>
              </a:r>
              <a:r>
                <a:rPr lang="en-US" sz="1600" dirty="0" smtClean="0">
                  <a:latin typeface="Arial" pitchFamily="34" charset="0"/>
                  <a:cs typeface="Arial" pitchFamily="34" charset="0"/>
                </a:rPr>
                <a:t> qua </a:t>
              </a:r>
              <a:r>
                <a:rPr lang="en-US" sz="1600" dirty="0" err="1" smtClean="0">
                  <a:latin typeface="Arial" pitchFamily="34" charset="0"/>
                  <a:cs typeface="Arial" pitchFamily="34" charset="0"/>
                </a:rPr>
                <a:t>cửa</a:t>
              </a:r>
              <a:r>
                <a:rPr lang="en-US" sz="1600" dirty="0" smtClean="0">
                  <a:latin typeface="Arial" pitchFamily="34" charset="0"/>
                  <a:cs typeface="Arial" pitchFamily="34" charset="0"/>
                </a:rPr>
                <a:t> (4) </a:t>
              </a:r>
              <a:r>
                <a:rPr lang="vi-VN" sz="1600" dirty="0" smtClean="0">
                  <a:latin typeface="Arial" pitchFamily="34" charset="0"/>
                  <a:cs typeface="Arial" pitchFamily="34" charset="0"/>
                </a:rPr>
                <a:t>với </a:t>
              </a:r>
              <a:r>
                <a:rPr lang="vi-VN" sz="1600" dirty="0">
                  <a:latin typeface="Arial" pitchFamily="34" charset="0"/>
                  <a:cs typeface="Arial" pitchFamily="34" charset="0"/>
                </a:rPr>
                <a:t>áp suất </a:t>
              </a:r>
              <a:r>
                <a:rPr lang="en-US" sz="1600" dirty="0" err="1" smtClean="0">
                  <a:latin typeface="Arial" pitchFamily="34" charset="0"/>
                  <a:cs typeface="Arial" pitchFamily="34" charset="0"/>
                </a:rPr>
                <a:t>lớn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hơn</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áp</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suất</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hút</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một</a:t>
              </a:r>
              <a:r>
                <a:rPr lang="en-US" sz="1600" dirty="0" smtClean="0">
                  <a:latin typeface="Arial" pitchFamily="34" charset="0"/>
                  <a:cs typeface="Arial" pitchFamily="34" charset="0"/>
                </a:rPr>
                <a:t> </a:t>
              </a:r>
              <a:r>
                <a:rPr lang="en-US" sz="1600" dirty="0" err="1" smtClean="0">
                  <a:latin typeface="Arial" pitchFamily="34" charset="0"/>
                  <a:cs typeface="Arial" pitchFamily="34" charset="0"/>
                </a:rPr>
                <a:t>chút</a:t>
              </a:r>
              <a:r>
                <a:rPr lang="vi-VN" sz="1600" dirty="0" smtClean="0">
                  <a:latin typeface="Arial" pitchFamily="34" charset="0"/>
                  <a:cs typeface="Arial" pitchFamily="34" charset="0"/>
                </a:rPr>
                <a:t>.</a:t>
              </a:r>
              <a:endParaRPr lang="en-US" sz="1600" dirty="0">
                <a:latin typeface="Arial" pitchFamily="34" charset="0"/>
                <a:cs typeface="Arial" pitchFamily="34" charset="0"/>
              </a:endParaRPr>
            </a:p>
          </p:txBody>
        </p:sp>
      </p:grpSp>
      <p:sp>
        <p:nvSpPr>
          <p:cNvPr id="21"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4</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1831817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ompress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427" y="3101011"/>
            <a:ext cx="3520041" cy="33575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34636" y="484910"/>
            <a:ext cx="9178636" cy="2616101"/>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nén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000" dirty="0" smtClean="0">
                <a:latin typeface="Arial" pitchFamily="34" charset="0"/>
                <a:cs typeface="Arial" pitchFamily="34" charset="0"/>
              </a:rPr>
              <a:t>(centrifugal compressor): </a:t>
            </a:r>
            <a:r>
              <a:rPr lang="en-US" sz="2000" dirty="0" err="1" smtClean="0">
                <a:solidFill>
                  <a:srgbClr val="0070C0"/>
                </a:solidFill>
                <a:latin typeface="Arial" pitchFamily="34" charset="0"/>
                <a:cs typeface="Arial" pitchFamily="34" charset="0"/>
              </a:rPr>
              <a:t>Cấu</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tạo</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và</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nguyên</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lý</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hoạt</a:t>
            </a:r>
            <a:r>
              <a:rPr lang="en-US" sz="2000" dirty="0" smtClean="0">
                <a:solidFill>
                  <a:srgbClr val="0070C0"/>
                </a:solidFill>
                <a:latin typeface="Arial" pitchFamily="34" charset="0"/>
                <a:cs typeface="Arial" pitchFamily="34" charset="0"/>
              </a:rPr>
              <a:t> </a:t>
            </a:r>
            <a:r>
              <a:rPr lang="en-US" sz="2000" dirty="0" err="1" smtClean="0">
                <a:solidFill>
                  <a:srgbClr val="0070C0"/>
                </a:solidFill>
                <a:latin typeface="Arial" pitchFamily="34" charset="0"/>
                <a:cs typeface="Arial" pitchFamily="34" charset="0"/>
              </a:rPr>
              <a:t>động</a:t>
            </a:r>
            <a:endParaRPr lang="en-US" sz="2000" dirty="0">
              <a:solidFill>
                <a:srgbClr val="0070C0"/>
              </a:solidFill>
              <a:latin typeface="Arial" pitchFamily="34" charset="0"/>
              <a:cs typeface="Arial" pitchFamily="34" charset="0"/>
            </a:endParaRPr>
          </a:p>
          <a:p>
            <a:pPr algn="just"/>
            <a:r>
              <a:rPr lang="vi-VN" sz="2000" dirty="0"/>
              <a:t>Máy nén khí ly tâm sử dụng đĩa xoay hình cánh quạt hoặc bánh đẩy để ép khí vào phần rìa của bánh đẩy làm tăng tốc độ của khí</a:t>
            </a:r>
            <a:r>
              <a:rPr lang="vi-VN" sz="2000" dirty="0" smtClean="0"/>
              <a:t>.</a:t>
            </a:r>
            <a:r>
              <a:rPr lang="en-US" sz="2000" dirty="0" smtClean="0"/>
              <a:t> </a:t>
            </a:r>
            <a:r>
              <a:rPr lang="vi-VN" sz="2000" dirty="0" smtClean="0"/>
              <a:t>Bộ </a:t>
            </a:r>
            <a:r>
              <a:rPr lang="vi-VN" sz="2000" dirty="0"/>
              <a:t>phận khuếch tán của máy sẽ chuyển đổi năng lượng của tốc độ thành áp suất</a:t>
            </a:r>
            <a:r>
              <a:rPr lang="vi-VN" sz="2000" dirty="0" smtClean="0"/>
              <a:t>.</a:t>
            </a:r>
            <a:r>
              <a:rPr lang="en-US" sz="2000" dirty="0" smtClean="0"/>
              <a:t> </a:t>
            </a:r>
            <a:r>
              <a:rPr lang="vi-VN" sz="2000" dirty="0" smtClean="0"/>
              <a:t>Máy </a:t>
            </a:r>
            <a:r>
              <a:rPr lang="vi-VN" sz="2000" dirty="0"/>
              <a:t>nén khí ly tâm thường được sử dụng trong các ngành công nghiệp nặng và trong môi trường làm việc liên tục</a:t>
            </a:r>
            <a:r>
              <a:rPr lang="vi-VN" sz="2000" dirty="0" smtClean="0"/>
              <a:t>.</a:t>
            </a:r>
            <a:r>
              <a:rPr lang="en-US" sz="2000" dirty="0" smtClean="0"/>
              <a:t> </a:t>
            </a:r>
            <a:r>
              <a:rPr lang="vi-VN" sz="2000" dirty="0" smtClean="0"/>
              <a:t>Chúng </a:t>
            </a:r>
            <a:r>
              <a:rPr lang="vi-VN" sz="2000" dirty="0"/>
              <a:t>thường được lắp cố định</a:t>
            </a:r>
            <a:r>
              <a:rPr lang="vi-VN" sz="2000" dirty="0" smtClean="0"/>
              <a:t>.</a:t>
            </a:r>
            <a:r>
              <a:rPr lang="en-US" sz="2000" dirty="0" smtClean="0"/>
              <a:t> </a:t>
            </a:r>
            <a:r>
              <a:rPr lang="vi-VN" sz="2000" dirty="0" smtClean="0"/>
              <a:t>Công </a:t>
            </a:r>
            <a:r>
              <a:rPr lang="vi-VN" sz="2000" dirty="0"/>
              <a:t>suất của chúng có thể từ hàng trăm đến hàng nghìn mã lực</a:t>
            </a:r>
            <a:r>
              <a:rPr lang="vi-VN" sz="2000" dirty="0" smtClean="0"/>
              <a:t>,</a:t>
            </a:r>
            <a:r>
              <a:rPr lang="en-US" sz="2000" dirty="0" smtClean="0"/>
              <a:t> </a:t>
            </a:r>
            <a:r>
              <a:rPr lang="vi-VN" sz="2000" dirty="0" smtClean="0"/>
              <a:t>với </a:t>
            </a:r>
            <a:r>
              <a:rPr lang="vi-VN" sz="2000" dirty="0"/>
              <a:t>hệ thống làm việc gồm nhiều máy nén khí ly tâm</a:t>
            </a:r>
            <a:r>
              <a:rPr lang="vi-VN" sz="2000" dirty="0" smtClean="0"/>
              <a:t>,</a:t>
            </a:r>
            <a:r>
              <a:rPr lang="en-US" sz="2000" dirty="0" smtClean="0"/>
              <a:t> </a:t>
            </a:r>
            <a:r>
              <a:rPr lang="vi-VN" sz="2000" dirty="0" smtClean="0"/>
              <a:t>chúng </a:t>
            </a:r>
            <a:r>
              <a:rPr lang="vi-VN" sz="2000" dirty="0"/>
              <a:t>có thể tăng áp đầu ra hơn </a:t>
            </a:r>
            <a:r>
              <a:rPr lang="vi-VN" sz="2000" dirty="0" smtClean="0"/>
              <a:t>1000</a:t>
            </a:r>
            <a:r>
              <a:rPr lang="en-US" sz="2000" dirty="0" smtClean="0"/>
              <a:t> </a:t>
            </a:r>
            <a:r>
              <a:rPr lang="vi-VN" sz="2000" dirty="0" smtClean="0"/>
              <a:t>lbf/in</a:t>
            </a:r>
            <a:r>
              <a:rPr lang="vi-VN" sz="2000" baseline="30000" dirty="0" smtClean="0"/>
              <a:t>2</a:t>
            </a:r>
            <a:r>
              <a:rPr lang="en-US" sz="2000" baseline="30000" dirty="0" smtClean="0"/>
              <a:t> </a:t>
            </a:r>
            <a:r>
              <a:rPr lang="vi-VN" sz="2000" dirty="0" smtClean="0"/>
              <a:t>(69</a:t>
            </a:r>
            <a:r>
              <a:rPr lang="en-US" sz="2000" dirty="0" smtClean="0"/>
              <a:t> </a:t>
            </a:r>
            <a:r>
              <a:rPr lang="vi-VN" sz="2000" dirty="0" smtClean="0"/>
              <a:t>Mpa</a:t>
            </a:r>
            <a:r>
              <a:rPr lang="vi-VN" sz="2000" dirty="0"/>
              <a:t>).</a:t>
            </a:r>
            <a:endParaRPr lang="en-US" sz="2000" b="1" dirty="0" smtClean="0">
              <a:solidFill>
                <a:srgbClr val="0070C0"/>
              </a:solidFill>
              <a:latin typeface="Arial" pitchFamily="34" charset="0"/>
              <a:cs typeface="Arial" pitchFamily="34" charset="0"/>
            </a:endParaRPr>
          </a:p>
        </p:txBody>
      </p:sp>
      <p:sp>
        <p:nvSpPr>
          <p:cNvPr id="2" name="Rectangle 1"/>
          <p:cNvSpPr/>
          <p:nvPr/>
        </p:nvSpPr>
        <p:spPr>
          <a:xfrm>
            <a:off x="0" y="6476529"/>
            <a:ext cx="4191000" cy="400110"/>
          </a:xfrm>
          <a:prstGeom prst="rect">
            <a:avLst/>
          </a:prstGeom>
        </p:spPr>
        <p:txBody>
          <a:bodyPr wrap="square">
            <a:spAutoFit/>
          </a:bodyPr>
          <a:lstStyle/>
          <a:p>
            <a:r>
              <a:rPr lang="en-US" sz="2000" b="1" dirty="0" err="1" smtClean="0">
                <a:latin typeface="Arial" pitchFamily="34" charset="0"/>
                <a:cs typeface="Arial" pitchFamily="34" charset="0"/>
              </a:rPr>
              <a:t>Hình</a:t>
            </a:r>
            <a:r>
              <a:rPr lang="en-US" sz="2000" b="1" dirty="0" smtClean="0">
                <a:latin typeface="Arial" pitchFamily="34" charset="0"/>
                <a:cs typeface="Arial" pitchFamily="34" charset="0"/>
              </a:rPr>
              <a:t>: </a:t>
            </a:r>
            <a:r>
              <a:rPr lang="en-US" sz="2000" b="1" dirty="0" err="1">
                <a:latin typeface="Arial" pitchFamily="34" charset="0"/>
                <a:cs typeface="Arial" pitchFamily="34" charset="0"/>
              </a:rPr>
              <a:t>Máy</a:t>
            </a:r>
            <a:r>
              <a:rPr lang="en-US" sz="2000" b="1" dirty="0">
                <a:latin typeface="Arial" pitchFamily="34" charset="0"/>
                <a:cs typeface="Arial" pitchFamily="34" charset="0"/>
              </a:rPr>
              <a:t> </a:t>
            </a:r>
            <a:r>
              <a:rPr lang="en-US" sz="2000" b="1" dirty="0" err="1">
                <a:latin typeface="Arial" pitchFamily="34" charset="0"/>
                <a:cs typeface="Arial" pitchFamily="34" charset="0"/>
              </a:rPr>
              <a:t>nén</a:t>
            </a:r>
            <a:r>
              <a:rPr lang="en-US" sz="2000" b="1" dirty="0">
                <a:latin typeface="Arial" pitchFamily="34" charset="0"/>
                <a:cs typeface="Arial" pitchFamily="34" charset="0"/>
              </a:rPr>
              <a:t> </a:t>
            </a:r>
            <a:r>
              <a:rPr lang="en-US" sz="2000" b="1" dirty="0" err="1">
                <a:latin typeface="Arial" pitchFamily="34" charset="0"/>
                <a:cs typeface="Arial" pitchFamily="34" charset="0"/>
              </a:rPr>
              <a:t>ly</a:t>
            </a:r>
            <a:r>
              <a:rPr lang="en-US" sz="2000" b="1" dirty="0">
                <a:latin typeface="Arial" pitchFamily="34" charset="0"/>
                <a:cs typeface="Arial" pitchFamily="34" charset="0"/>
              </a:rPr>
              <a:t> </a:t>
            </a:r>
            <a:r>
              <a:rPr lang="en-US" sz="2000" b="1" dirty="0" err="1">
                <a:latin typeface="Arial" pitchFamily="34" charset="0"/>
                <a:cs typeface="Arial" pitchFamily="34" charset="0"/>
              </a:rPr>
              <a:t>tâm</a:t>
            </a:r>
            <a:r>
              <a:rPr lang="en-US" sz="2000" b="1" dirty="0">
                <a:latin typeface="Arial" pitchFamily="34" charset="0"/>
                <a:cs typeface="Arial" pitchFamily="34" charset="0"/>
              </a:rPr>
              <a:t> </a:t>
            </a:r>
            <a:r>
              <a:rPr lang="en-US" sz="2000" b="1" dirty="0" err="1">
                <a:latin typeface="Arial" pitchFamily="34" charset="0"/>
                <a:cs typeface="Arial" pitchFamily="34" charset="0"/>
              </a:rPr>
              <a:t>nhiều</a:t>
            </a:r>
            <a:r>
              <a:rPr lang="en-US" sz="2000" b="1" dirty="0">
                <a:latin typeface="Arial" pitchFamily="34" charset="0"/>
                <a:cs typeface="Arial" pitchFamily="34" charset="0"/>
              </a:rPr>
              <a:t> </a:t>
            </a:r>
            <a:r>
              <a:rPr lang="en-US" sz="2000" b="1" dirty="0" err="1" smtClean="0">
                <a:latin typeface="Arial" pitchFamily="34" charset="0"/>
                <a:cs typeface="Arial" pitchFamily="34" charset="0"/>
              </a:rPr>
              <a:t>cấp</a:t>
            </a:r>
            <a:r>
              <a:rPr lang="en-US" sz="2000" b="1" dirty="0" smtClean="0">
                <a:latin typeface="Arial" pitchFamily="34" charset="0"/>
                <a:cs typeface="Arial" pitchFamily="34" charset="0"/>
              </a:rPr>
              <a:t>.</a:t>
            </a:r>
            <a:endParaRPr lang="en-US" sz="2000" b="1" dirty="0">
              <a:latin typeface="Arial" pitchFamily="34" charset="0"/>
              <a:cs typeface="Arial" pitchFamily="34" charset="0"/>
            </a:endParaRPr>
          </a:p>
        </p:txBody>
      </p:sp>
      <p:pic>
        <p:nvPicPr>
          <p:cNvPr id="20484" name="Picture 4" descr="http://tanphuhieu.com/nenkhi/index_files/image00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677" y="3101011"/>
            <a:ext cx="4837323" cy="3756989"/>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40</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756743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0" name="Picture 4" descr="http://oto-hui.com/hinhanh/oto-hui1607.jpg"/>
          <p:cNvPicPr>
            <a:picLocks noChangeAspect="1" noChangeArrowheads="1"/>
          </p:cNvPicPr>
          <p:nvPr/>
        </p:nvPicPr>
        <p:blipFill rotWithShape="1">
          <a:blip r:embed="rId2">
            <a:extLst>
              <a:ext uri="{28A0092B-C50C-407E-A947-70E740481C1C}">
                <a14:useLocalDpi xmlns:a14="http://schemas.microsoft.com/office/drawing/2010/main" val="0"/>
              </a:ext>
            </a:extLst>
          </a:blip>
          <a:srcRect l="2552" t="5080" b="3734"/>
          <a:stretch/>
        </p:blipFill>
        <p:spPr bwMode="auto">
          <a:xfrm>
            <a:off x="4495800" y="838200"/>
            <a:ext cx="4617026" cy="306804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20782" y="521916"/>
            <a:ext cx="9164782" cy="461665"/>
          </a:xfrm>
          <a:prstGeom prst="rect">
            <a:avLst/>
          </a:prstGeom>
        </p:spPr>
        <p:txBody>
          <a:bodyPr wrap="square">
            <a:spAutoFit/>
          </a:bodyPr>
          <a:lstStyle/>
          <a:p>
            <a:r>
              <a:rPr lang="en-US" sz="2400" b="1" dirty="0" err="1">
                <a:solidFill>
                  <a:srgbClr val="FF0066"/>
                </a:solidFill>
                <a:latin typeface="Arial" pitchFamily="34" charset="0"/>
                <a:cs typeface="Arial" pitchFamily="34" charset="0"/>
              </a:rPr>
              <a:t>Máy</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nén</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kiểu</a:t>
            </a:r>
            <a:r>
              <a:rPr lang="en-US" sz="2400" b="1" dirty="0" smtClean="0">
                <a:solidFill>
                  <a:srgbClr val="FF0066"/>
                </a:solidFill>
                <a:latin typeface="Arial" pitchFamily="34" charset="0"/>
                <a:cs typeface="Arial" pitchFamily="34" charset="0"/>
              </a:rPr>
              <a:t> root (roots compressor)</a:t>
            </a:r>
            <a:endParaRPr lang="en-US" sz="2400" dirty="0"/>
          </a:p>
        </p:txBody>
      </p:sp>
      <p:pic>
        <p:nvPicPr>
          <p:cNvPr id="19458" name="Picture 2" descr="Lobe Compressor Tempera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83581"/>
            <a:ext cx="4057163" cy="30428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 y="3995678"/>
            <a:ext cx="5604162" cy="2862322"/>
          </a:xfrm>
          <a:prstGeom prst="rect">
            <a:avLst/>
          </a:prstGeom>
        </p:spPr>
        <p:txBody>
          <a:bodyPr wrap="square">
            <a:spAutoFit/>
          </a:bodyPr>
          <a:lstStyle/>
          <a:p>
            <a:pPr algn="just"/>
            <a:r>
              <a:rPr lang="vi-VN" sz="2000" dirty="0"/>
              <a:t>Bộ tăng áp sử dụng cặp bánh răng 2 nghiêng lớn, bố trí trong vỏ kín 1, trên đường nạp khí của động cơ. Mỗi răng trên bánh răng có vai trò như một píttông quét khí </a:t>
            </a:r>
            <a:r>
              <a:rPr lang="vi-VN" sz="2000" dirty="0" smtClean="0"/>
              <a:t>nạp.</a:t>
            </a:r>
            <a:r>
              <a:rPr lang="en-US" sz="2000" dirty="0" smtClean="0"/>
              <a:t> </a:t>
            </a:r>
            <a:r>
              <a:rPr lang="vi-VN" sz="2000" dirty="0" smtClean="0"/>
              <a:t>Bộ </a:t>
            </a:r>
            <a:r>
              <a:rPr lang="vi-VN" sz="2000" dirty="0"/>
              <a:t>tăng áp này phù hợp với các loại động cơ diezel thấp tốc, và do khối lượng lớn nên không sử dụng trên động cơ cao tốc ngày nay. Hệ số tăng áp của bơm Roots tối đa có thể lên tới 1,6 lần (tỷ lệ áp suất ra với áp suất vào bơm). </a:t>
            </a:r>
            <a:endParaRPr lang="en-US" sz="2000" dirty="0"/>
          </a:p>
        </p:txBody>
      </p:sp>
      <p:pic>
        <p:nvPicPr>
          <p:cNvPr id="19462" name="Picture 6" descr="Pictures of  Roots Compressor, Harsh Engineers, India"/>
          <p:cNvPicPr>
            <a:picLocks noChangeAspect="1" noChangeArrowheads="1"/>
          </p:cNvPicPr>
          <p:nvPr/>
        </p:nvPicPr>
        <p:blipFill rotWithShape="1">
          <a:blip r:embed="rId4">
            <a:extLst>
              <a:ext uri="{28A0092B-C50C-407E-A947-70E740481C1C}">
                <a14:useLocalDpi xmlns:a14="http://schemas.microsoft.com/office/drawing/2010/main" val="0"/>
              </a:ext>
            </a:extLst>
          </a:blip>
          <a:srcRect l="6673" r="4148"/>
          <a:stretch/>
        </p:blipFill>
        <p:spPr bwMode="auto">
          <a:xfrm>
            <a:off x="5562600" y="3886200"/>
            <a:ext cx="3574473" cy="295793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41</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8647781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r>
              <a:rPr lang="en-US" sz="3200" b="1" dirty="0" smtClean="0">
                <a:solidFill>
                  <a:srgbClr val="0000FF"/>
                </a:solidFill>
                <a:latin typeface="Arial" pitchFamily="34" charset="0"/>
                <a:cs typeface="Arial" pitchFamily="34" charset="0"/>
              </a:rPr>
              <a:t>:</a:t>
            </a:r>
            <a:endParaRPr lang="en-US" sz="3200" dirty="0" smtClean="0">
              <a:solidFill>
                <a:srgbClr val="FF0066"/>
              </a:solidFill>
              <a:latin typeface="Arial" pitchFamily="34" charset="0"/>
              <a:cs typeface="Arial" pitchFamily="34" charset="0"/>
            </a:endParaRPr>
          </a:p>
        </p:txBody>
      </p:sp>
      <p:sp>
        <p:nvSpPr>
          <p:cNvPr id="4" name="Rectangle 3"/>
          <p:cNvSpPr/>
          <p:nvPr/>
        </p:nvSpPr>
        <p:spPr>
          <a:xfrm>
            <a:off x="0" y="457200"/>
            <a:ext cx="3927678" cy="461665"/>
          </a:xfrm>
          <a:prstGeom prst="rect">
            <a:avLst/>
          </a:prstGeom>
        </p:spPr>
        <p:txBody>
          <a:bodyPr wrap="none">
            <a:spAutoFit/>
          </a:bodyPr>
          <a:lstStyle/>
          <a:p>
            <a:r>
              <a:rPr lang="en-US" sz="2400" b="1" dirty="0" smtClean="0">
                <a:solidFill>
                  <a:srgbClr val="FF0066"/>
                </a:solidFill>
                <a:latin typeface="Arial" pitchFamily="34" charset="0"/>
                <a:cs typeface="Arial" pitchFamily="34" charset="0"/>
              </a:rPr>
              <a:t>So </a:t>
            </a:r>
            <a:r>
              <a:rPr lang="en-US" sz="2400" b="1" dirty="0" err="1" smtClean="0">
                <a:solidFill>
                  <a:srgbClr val="FF0066"/>
                </a:solidFill>
                <a:latin typeface="Arial" pitchFamily="34" charset="0"/>
                <a:cs typeface="Arial" pitchFamily="34" charset="0"/>
              </a:rPr>
              <a:t>sánh</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các</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loại</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nén</a:t>
            </a:r>
            <a:endParaRPr lang="en-US" sz="2400" dirty="0">
              <a:solidFill>
                <a:srgbClr val="FF0066"/>
              </a:solidFill>
              <a:latin typeface="Arial" pitchFamily="34" charset="0"/>
              <a:cs typeface="Arial" pitchFamily="34" charset="0"/>
            </a:endParaRPr>
          </a:p>
        </p:txBody>
      </p:sp>
      <p:pic>
        <p:nvPicPr>
          <p:cNvPr id="204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893620"/>
            <a:ext cx="8829675" cy="5963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42</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64680462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smtClean="0">
                <a:solidFill>
                  <a:srgbClr val="0000FF"/>
                </a:solidFill>
                <a:latin typeface="Arial" pitchFamily="34" charset="0"/>
                <a:cs typeface="Arial" pitchFamily="34" charset="0"/>
              </a:rPr>
              <a:t>8.2</a:t>
            </a:r>
            <a:r>
              <a:rPr lang="vi-VN"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Máy</a:t>
            </a:r>
            <a:r>
              <a:rPr lang="en-US" sz="3200" b="1" dirty="0" smtClean="0">
                <a:solidFill>
                  <a:srgbClr val="0000FF"/>
                </a:solidFill>
                <a:latin typeface="Arial" pitchFamily="34" charset="0"/>
                <a:cs typeface="Arial" pitchFamily="34" charset="0"/>
              </a:rPr>
              <a:t> </a:t>
            </a:r>
            <a:r>
              <a:rPr lang="en-US" sz="3200" b="1" dirty="0" err="1" smtClean="0">
                <a:solidFill>
                  <a:srgbClr val="0000FF"/>
                </a:solidFill>
                <a:latin typeface="Arial" pitchFamily="34" charset="0"/>
                <a:cs typeface="Arial" pitchFamily="34" charset="0"/>
              </a:rPr>
              <a:t>nén</a:t>
            </a:r>
            <a:r>
              <a:rPr lang="en-US" sz="3200" b="1" dirty="0" smtClean="0">
                <a:solidFill>
                  <a:srgbClr val="0000FF"/>
                </a:solidFill>
                <a:latin typeface="Arial" pitchFamily="34" charset="0"/>
                <a:cs typeface="Arial" pitchFamily="34" charset="0"/>
              </a:rPr>
              <a:t>:</a:t>
            </a:r>
            <a:endParaRPr lang="en-US" sz="3200" dirty="0" smtClean="0">
              <a:solidFill>
                <a:srgbClr val="FF0066"/>
              </a:solidFill>
              <a:latin typeface="Arial" pitchFamily="34" charset="0"/>
              <a:cs typeface="Arial" pitchFamily="34" charset="0"/>
            </a:endParaRPr>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1"/>
            <a:ext cx="9144000" cy="3636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0" y="577334"/>
            <a:ext cx="2919389" cy="461665"/>
          </a:xfrm>
          <a:prstGeom prst="rect">
            <a:avLst/>
          </a:prstGeom>
        </p:spPr>
        <p:txBody>
          <a:bodyPr wrap="none">
            <a:spAutoFit/>
          </a:bodyPr>
          <a:lstStyle/>
          <a:p>
            <a:r>
              <a:rPr lang="en-US" sz="2400" b="1" dirty="0" err="1" smtClean="0">
                <a:solidFill>
                  <a:srgbClr val="FF0066"/>
                </a:solidFill>
                <a:latin typeface="Arial" pitchFamily="34" charset="0"/>
                <a:cs typeface="Arial" pitchFamily="34" charset="0"/>
              </a:rPr>
              <a:t>Lựa</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chọn</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máy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nén</a:t>
            </a:r>
            <a:endParaRPr lang="en-US" sz="2400" dirty="0">
              <a:solidFill>
                <a:srgbClr val="FF0066"/>
              </a:solidFill>
              <a:latin typeface="Arial" pitchFamily="34" charset="0"/>
              <a:cs typeface="Arial" pitchFamily="34" charset="0"/>
            </a:endParaRPr>
          </a:p>
        </p:txBody>
      </p:sp>
      <p:sp>
        <p:nvSpPr>
          <p:cNvPr id="6"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43</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5370903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053" name="Picture 5" descr="http://vihem1.com.vn/hinhanh/pklw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475" t="1" r="14979" b="2159"/>
          <a:stretch/>
        </p:blipFill>
        <p:spPr bwMode="auto">
          <a:xfrm>
            <a:off x="4902861" y="1219201"/>
            <a:ext cx="1878939" cy="184958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76200" y="1098184"/>
            <a:ext cx="4578927" cy="3931016"/>
            <a:chOff x="554182" y="1174384"/>
            <a:chExt cx="4578927" cy="3931016"/>
          </a:xfrm>
        </p:grpSpPr>
        <p:pic>
          <p:nvPicPr>
            <p:cNvPr id="6" name="Picture 2" descr="Hình 2 (graphics2.png)"/>
            <p:cNvPicPr>
              <a:picLocks noChangeAspect="1" noChangeArrowheads="1"/>
            </p:cNvPicPr>
            <p:nvPr/>
          </p:nvPicPr>
          <p:blipFill rotWithShape="1">
            <a:blip r:embed="rId3">
              <a:extLst>
                <a:ext uri="{28A0092B-C50C-407E-A947-70E740481C1C}">
                  <a14:useLocalDpi xmlns:a14="http://schemas.microsoft.com/office/drawing/2010/main" val="0"/>
                </a:ext>
              </a:extLst>
            </a:blip>
            <a:srcRect l="4712" t="3029" r="75235" b="60209"/>
            <a:stretch/>
          </p:blipFill>
          <p:spPr bwMode="auto">
            <a:xfrm>
              <a:off x="554182" y="1295400"/>
              <a:ext cx="1385612" cy="18495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ình 2 (graphics2.png)"/>
            <p:cNvPicPr>
              <a:picLocks noChangeAspect="1" noChangeArrowheads="1"/>
            </p:cNvPicPr>
            <p:nvPr/>
          </p:nvPicPr>
          <p:blipFill rotWithShape="1">
            <a:blip r:embed="rId3">
              <a:extLst>
                <a:ext uri="{28A0092B-C50C-407E-A947-70E740481C1C}">
                  <a14:useLocalDpi xmlns:a14="http://schemas.microsoft.com/office/drawing/2010/main" val="0"/>
                </a:ext>
              </a:extLst>
            </a:blip>
            <a:srcRect l="52420" r="3311" b="59951"/>
            <a:stretch/>
          </p:blipFill>
          <p:spPr bwMode="auto">
            <a:xfrm>
              <a:off x="2057400" y="1174384"/>
              <a:ext cx="3075709" cy="20260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ình 2 (graphics2.png)"/>
            <p:cNvPicPr>
              <a:picLocks noChangeAspect="1" noChangeArrowheads="1"/>
            </p:cNvPicPr>
            <p:nvPr/>
          </p:nvPicPr>
          <p:blipFill rotWithShape="1">
            <a:blip r:embed="rId3">
              <a:extLst>
                <a:ext uri="{28A0092B-C50C-407E-A947-70E740481C1C}">
                  <a14:useLocalDpi xmlns:a14="http://schemas.microsoft.com/office/drawing/2010/main" val="0"/>
                </a:ext>
              </a:extLst>
            </a:blip>
            <a:srcRect l="5012" t="49428" r="75538" b="15175"/>
            <a:stretch/>
          </p:blipFill>
          <p:spPr bwMode="auto">
            <a:xfrm>
              <a:off x="554182" y="3248295"/>
              <a:ext cx="1343891" cy="17809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ình 2 (graphics2.png)"/>
            <p:cNvPicPr>
              <a:picLocks noChangeAspect="1" noChangeArrowheads="1"/>
            </p:cNvPicPr>
            <p:nvPr/>
          </p:nvPicPr>
          <p:blipFill rotWithShape="1">
            <a:blip r:embed="rId3">
              <a:extLst>
                <a:ext uri="{28A0092B-C50C-407E-A947-70E740481C1C}">
                  <a14:useLocalDpi xmlns:a14="http://schemas.microsoft.com/office/drawing/2010/main" val="0"/>
                </a:ext>
              </a:extLst>
            </a:blip>
            <a:srcRect l="57126" t="49634" r="8176" b="13395"/>
            <a:stretch/>
          </p:blipFill>
          <p:spPr bwMode="auto">
            <a:xfrm>
              <a:off x="2514600" y="3235036"/>
              <a:ext cx="2410692" cy="187036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0" y="533400"/>
            <a:ext cx="6503703" cy="461665"/>
          </a:xfrm>
          <a:prstGeom prst="rect">
            <a:avLst/>
          </a:prstGeom>
        </p:spPr>
        <p:txBody>
          <a:bodyPr wrap="none">
            <a:spAutoFit/>
          </a:bodyPr>
          <a:lstStyle/>
          <a:p>
            <a:r>
              <a:rPr lang="en-US" sz="2400" b="1" dirty="0" err="1">
                <a:solidFill>
                  <a:srgbClr val="FF0066"/>
                </a:solidFill>
                <a:latin typeface="Arial" pitchFamily="34" charset="0"/>
                <a:cs typeface="Arial" pitchFamily="34" charset="0"/>
              </a:rPr>
              <a:t>Quạt</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ly</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loại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guồng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và</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cánh</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guồng</a:t>
            </a:r>
            <a:endParaRPr lang="en-US" sz="2400" dirty="0">
              <a:solidFill>
                <a:srgbClr val="0070C0"/>
              </a:solidFill>
            </a:endParaRPr>
          </a:p>
        </p:txBody>
      </p:sp>
      <p:sp>
        <p:nvSpPr>
          <p:cNvPr id="11" name="Rectangle 10"/>
          <p:cNvSpPr/>
          <p:nvPr/>
        </p:nvSpPr>
        <p:spPr>
          <a:xfrm>
            <a:off x="0" y="5534561"/>
            <a:ext cx="6324600" cy="1323439"/>
          </a:xfrm>
          <a:prstGeom prst="rect">
            <a:avLst/>
          </a:prstGeom>
        </p:spPr>
        <p:txBody>
          <a:bodyPr wrap="square">
            <a:spAutoFit/>
          </a:bodyPr>
          <a:lstStyle/>
          <a:p>
            <a:r>
              <a:rPr lang="en-US" sz="2000" dirty="0" smtClean="0">
                <a:latin typeface="Arial" pitchFamily="34" charset="0"/>
                <a:cs typeface="Arial" pitchFamily="34" charset="0"/>
              </a:rPr>
              <a:t>(1) C</a:t>
            </a:r>
            <a:r>
              <a:rPr lang="vi-VN" sz="2000" dirty="0" smtClean="0">
                <a:latin typeface="Arial" pitchFamily="34" charset="0"/>
                <a:cs typeface="Arial" pitchFamily="34" charset="0"/>
              </a:rPr>
              <a:t>ánh </a:t>
            </a:r>
            <a:r>
              <a:rPr lang="vi-VN" sz="2000" dirty="0">
                <a:latin typeface="Arial" pitchFamily="34" charset="0"/>
                <a:cs typeface="Arial" pitchFamily="34" charset="0"/>
              </a:rPr>
              <a:t>cong về phía trước (forward Curve - </a:t>
            </a:r>
            <a:r>
              <a:rPr lang="vi-VN" sz="2000" dirty="0" smtClean="0">
                <a:latin typeface="Arial" pitchFamily="34" charset="0"/>
                <a:cs typeface="Arial" pitchFamily="34" charset="0"/>
              </a:rPr>
              <a:t>FC)</a:t>
            </a:r>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(2) C</a:t>
            </a:r>
            <a:r>
              <a:rPr lang="vi-VN" sz="2000" dirty="0" smtClean="0">
                <a:latin typeface="Arial" pitchFamily="34" charset="0"/>
                <a:cs typeface="Arial" pitchFamily="34" charset="0"/>
              </a:rPr>
              <a:t>ánh </a:t>
            </a:r>
            <a:r>
              <a:rPr lang="vi-VN" sz="2000" dirty="0">
                <a:latin typeface="Arial" pitchFamily="34" charset="0"/>
                <a:cs typeface="Arial" pitchFamily="34" charset="0"/>
              </a:rPr>
              <a:t>nghiêng về phía sau (Backward Inclined - BI)</a:t>
            </a:r>
          </a:p>
          <a:p>
            <a:r>
              <a:rPr lang="en-US" sz="2000" dirty="0" smtClean="0">
                <a:latin typeface="Arial" pitchFamily="34" charset="0"/>
                <a:cs typeface="Arial" pitchFamily="34" charset="0"/>
              </a:rPr>
              <a:t>(3) C</a:t>
            </a:r>
            <a:r>
              <a:rPr lang="vi-VN" sz="2000" dirty="0" smtClean="0">
                <a:latin typeface="Arial" pitchFamily="34" charset="0"/>
                <a:cs typeface="Arial" pitchFamily="34" charset="0"/>
              </a:rPr>
              <a:t>ánh </a:t>
            </a:r>
            <a:r>
              <a:rPr lang="vi-VN" sz="2000" dirty="0">
                <a:latin typeface="Arial" pitchFamily="34" charset="0"/>
                <a:cs typeface="Arial" pitchFamily="34" charset="0"/>
              </a:rPr>
              <a:t>hướng kính (Radial Blade - RB)</a:t>
            </a:r>
          </a:p>
          <a:p>
            <a:r>
              <a:rPr lang="en-US" sz="2000" dirty="0" smtClean="0">
                <a:latin typeface="Arial" pitchFamily="34" charset="0"/>
                <a:cs typeface="Arial" pitchFamily="34" charset="0"/>
              </a:rPr>
              <a:t>(4) D</a:t>
            </a:r>
            <a:r>
              <a:rPr lang="vi-VN" sz="2000" dirty="0" smtClean="0">
                <a:latin typeface="Arial" pitchFamily="34" charset="0"/>
                <a:cs typeface="Arial" pitchFamily="34" charset="0"/>
              </a:rPr>
              <a:t>ạng </a:t>
            </a:r>
            <a:r>
              <a:rPr lang="vi-VN" sz="2000" dirty="0">
                <a:latin typeface="Arial" pitchFamily="34" charset="0"/>
                <a:cs typeface="Arial" pitchFamily="34" charset="0"/>
              </a:rPr>
              <a:t>ống (Tubular Centrifugal - TC)</a:t>
            </a:r>
          </a:p>
        </p:txBody>
      </p:sp>
      <p:sp>
        <p:nvSpPr>
          <p:cNvPr id="12" name="Rectangle 11"/>
          <p:cNvSpPr/>
          <p:nvPr/>
        </p:nvSpPr>
        <p:spPr>
          <a:xfrm>
            <a:off x="533400" y="5086290"/>
            <a:ext cx="3419526" cy="400110"/>
          </a:xfrm>
          <a:prstGeom prst="rect">
            <a:avLst/>
          </a:prstGeom>
        </p:spPr>
        <p:txBody>
          <a:bodyPr wrap="none">
            <a:spAutoFit/>
          </a:bodyPr>
          <a:lstStyle/>
          <a:p>
            <a:r>
              <a:rPr lang="en-US" sz="2000" b="1" dirty="0" err="1" smtClean="0">
                <a:latin typeface="Arial" pitchFamily="34" charset="0"/>
                <a:cs typeface="Arial" pitchFamily="34" charset="0"/>
              </a:rPr>
              <a:t>Hình</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Các</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loại</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cánh</a:t>
            </a:r>
            <a:r>
              <a:rPr lang="en-US" sz="2000" b="1" dirty="0" smtClean="0">
                <a:latin typeface="Arial" pitchFamily="34" charset="0"/>
                <a:cs typeface="Arial" pitchFamily="34" charset="0"/>
              </a:rPr>
              <a:t> </a:t>
            </a:r>
            <a:r>
              <a:rPr lang="en-US" sz="2000" b="1" dirty="0" err="1" smtClean="0">
                <a:latin typeface="Arial" pitchFamily="34" charset="0"/>
                <a:cs typeface="Arial" pitchFamily="34" charset="0"/>
              </a:rPr>
              <a:t>guồng</a:t>
            </a:r>
            <a:endParaRPr lang="en-US" sz="2000" b="1" dirty="0">
              <a:latin typeface="Arial" pitchFamily="34" charset="0"/>
              <a:cs typeface="Arial" pitchFamily="34" charset="0"/>
            </a:endParaRPr>
          </a:p>
        </p:txBody>
      </p:sp>
      <p:pic>
        <p:nvPicPr>
          <p:cNvPr id="2051" name="Picture 3" descr="http://vihem1.com.vn/hinhanh/pklw3.jpg"/>
          <p:cNvPicPr>
            <a:picLocks noChangeAspect="1" noChangeArrowheads="1"/>
          </p:cNvPicPr>
          <p:nvPr/>
        </p:nvPicPr>
        <p:blipFill rotWithShape="1">
          <a:blip r:embed="rId4">
            <a:extLst>
              <a:ext uri="{28A0092B-C50C-407E-A947-70E740481C1C}">
                <a14:useLocalDpi xmlns:a14="http://schemas.microsoft.com/office/drawing/2010/main" val="0"/>
              </a:ext>
            </a:extLst>
          </a:blip>
          <a:srcRect l="10227" t="4295" r="19546" b="3769"/>
          <a:stretch/>
        </p:blipFill>
        <p:spPr bwMode="auto">
          <a:xfrm>
            <a:off x="6781800" y="0"/>
            <a:ext cx="2376055" cy="2332906"/>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http://vihem1.com.vn/hinhanh/canhlitam4.jpg"/>
          <p:cNvPicPr>
            <a:picLocks noChangeAspect="1" noChangeArrowheads="1"/>
          </p:cNvPicPr>
          <p:nvPr/>
        </p:nvPicPr>
        <p:blipFill rotWithShape="1">
          <a:blip r:embed="rId5">
            <a:extLst>
              <a:ext uri="{28A0092B-C50C-407E-A947-70E740481C1C}">
                <a14:useLocalDpi xmlns:a14="http://schemas.microsoft.com/office/drawing/2010/main" val="0"/>
              </a:ext>
            </a:extLst>
          </a:blip>
          <a:srcRect l="23431" t="8109" r="28794" b="9396"/>
          <a:stretch/>
        </p:blipFill>
        <p:spPr bwMode="auto">
          <a:xfrm>
            <a:off x="7299933" y="2339527"/>
            <a:ext cx="1844067" cy="2384873"/>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http://vihem1.com.vn/hinhanh/canhLT3.jpg"/>
          <p:cNvPicPr>
            <a:picLocks noChangeAspect="1" noChangeArrowheads="1"/>
          </p:cNvPicPr>
          <p:nvPr/>
        </p:nvPicPr>
        <p:blipFill rotWithShape="1">
          <a:blip r:embed="rId6">
            <a:extLst>
              <a:ext uri="{28A0092B-C50C-407E-A947-70E740481C1C}">
                <a14:useLocalDpi xmlns:a14="http://schemas.microsoft.com/office/drawing/2010/main" val="0"/>
              </a:ext>
            </a:extLst>
          </a:blip>
          <a:srcRect l="2967" t="2032" r="2701"/>
          <a:stretch/>
        </p:blipFill>
        <p:spPr bwMode="auto">
          <a:xfrm>
            <a:off x="7081213" y="4693584"/>
            <a:ext cx="1904781" cy="2164416"/>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http://vihem1.com.vn/hinhanh/canhHT4.jpg"/>
          <p:cNvPicPr>
            <a:picLocks noChangeAspect="1" noChangeArrowheads="1"/>
          </p:cNvPicPr>
          <p:nvPr/>
        </p:nvPicPr>
        <p:blipFill rotWithShape="1">
          <a:blip r:embed="rId7">
            <a:extLst>
              <a:ext uri="{28A0092B-C50C-407E-A947-70E740481C1C}">
                <a14:useLocalDpi xmlns:a14="http://schemas.microsoft.com/office/drawing/2010/main" val="0"/>
              </a:ext>
            </a:extLst>
          </a:blip>
          <a:srcRect l="24078" r="29365"/>
          <a:stretch/>
        </p:blipFill>
        <p:spPr bwMode="auto">
          <a:xfrm>
            <a:off x="5049981" y="3089564"/>
            <a:ext cx="1731819" cy="24746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vihem1.com.vn/hinhanh/huong%20dan%20su%20sung%20canh.jpg"/>
          <p:cNvPicPr>
            <a:picLocks noChangeAspect="1" noChangeArrowheads="1"/>
          </p:cNvPicPr>
          <p:nvPr/>
        </p:nvPicPr>
        <p:blipFill rotWithShape="1">
          <a:blip r:embed="rId2">
            <a:extLst>
              <a:ext uri="{28A0092B-C50C-407E-A947-70E740481C1C}">
                <a14:useLocalDpi xmlns:a14="http://schemas.microsoft.com/office/drawing/2010/main" val="0"/>
              </a:ext>
            </a:extLst>
          </a:blip>
          <a:srcRect l="4519" t="17839" r="2180" b="6329"/>
          <a:stretch/>
        </p:blipFill>
        <p:spPr bwMode="auto">
          <a:xfrm>
            <a:off x="110836" y="1120962"/>
            <a:ext cx="8797638" cy="536296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0" y="533400"/>
            <a:ext cx="7167347" cy="461665"/>
          </a:xfrm>
          <a:prstGeom prst="rect">
            <a:avLst/>
          </a:prstGeom>
        </p:spPr>
        <p:txBody>
          <a:bodyPr wrap="none">
            <a:spAutoFit/>
          </a:bodyPr>
          <a:lstStyle/>
          <a:p>
            <a:r>
              <a:rPr lang="en-US" sz="2400" b="1" dirty="0" err="1">
                <a:solidFill>
                  <a:srgbClr val="FF0066"/>
                </a:solidFill>
                <a:latin typeface="Arial" pitchFamily="34" charset="0"/>
                <a:cs typeface="Arial" pitchFamily="34" charset="0"/>
              </a:rPr>
              <a:t>Quạt</a:t>
            </a:r>
            <a:r>
              <a:rPr lang="en-US" sz="2400" b="1" dirty="0">
                <a:solidFill>
                  <a:srgbClr val="FF0066"/>
                </a:solidFill>
                <a:latin typeface="Arial" pitchFamily="34" charset="0"/>
                <a:cs typeface="Arial" pitchFamily="34" charset="0"/>
              </a:rPr>
              <a:t> </a:t>
            </a:r>
            <a:r>
              <a:rPr lang="en-US" sz="2400" b="1" dirty="0" err="1">
                <a:solidFill>
                  <a:srgbClr val="FF0066"/>
                </a:solidFill>
                <a:latin typeface="Arial" pitchFamily="34" charset="0"/>
                <a:cs typeface="Arial" pitchFamily="34" charset="0"/>
              </a:rPr>
              <a:t>ly</a:t>
            </a:r>
            <a:r>
              <a:rPr lang="en-US" sz="2400" b="1" dirty="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Ứng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dụng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của</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loại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cánh</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guồng</a:t>
            </a:r>
            <a:endParaRPr lang="en-US" sz="2400" dirty="0">
              <a:solidFill>
                <a:srgbClr val="0070C0"/>
              </a:solidFill>
            </a:endParaRPr>
          </a:p>
        </p:txBody>
      </p:sp>
      <p:sp>
        <p:nvSpPr>
          <p:cNvPr id="6"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6</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Ưu-nhược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điểm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của</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một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số</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loại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thông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dụng</a:t>
            </a:r>
            <a:endParaRPr lang="en-US" sz="2400" b="1" dirty="0">
              <a:solidFill>
                <a:srgbClr val="0070C0"/>
              </a:solidFill>
              <a:latin typeface="Arial" pitchFamily="34" charset="0"/>
              <a:cs typeface="Arial" pitchFamily="34" charset="0"/>
            </a:endParaRPr>
          </a:p>
        </p:txBody>
      </p:sp>
      <p:sp>
        <p:nvSpPr>
          <p:cNvPr id="4" name="Rectangle 3"/>
          <p:cNvSpPr/>
          <p:nvPr/>
        </p:nvSpPr>
        <p:spPr>
          <a:xfrm>
            <a:off x="-13856" y="1016054"/>
            <a:ext cx="9144000" cy="5324535"/>
          </a:xfrm>
          <a:prstGeom prst="rect">
            <a:avLst/>
          </a:prstGeom>
        </p:spPr>
        <p:txBody>
          <a:bodyPr wrap="square">
            <a:spAutoFit/>
          </a:bodyPr>
          <a:lstStyle/>
          <a:p>
            <a:r>
              <a:rPr lang="vi-VN" sz="2000" b="1" dirty="0"/>
              <a:t>1. Quạt ly tâm cánh cong về phía trước (FC)</a:t>
            </a:r>
          </a:p>
          <a:p>
            <a:pPr algn="just"/>
            <a:r>
              <a:rPr lang="vi-VN" sz="2000" dirty="0"/>
              <a:t>Quạt ly tâm cánh hướng về phía trước được sử dụng trong các trường hợp cần lưu lượng lớn nhưng áp suất tĩnh thấp. Số lượng cánh của quạt thường nằm từ 24 đến 64 cánh. Khoảng làm việc có hiệu qủa cao (hiệu suất cao) của quạt nằm trong khoảng 30% đến 80% lưu lượng định mức. Hiệu suất có thể đạt tới 70%. Quạt ly tâm có cánh cong về phía trước có các ưu điểm :</a:t>
            </a:r>
          </a:p>
          <a:p>
            <a:pPr lvl="2"/>
            <a:r>
              <a:rPr lang="vi-VN" sz="2000" dirty="0"/>
              <a:t>- Đơn giản nên giá thành </a:t>
            </a:r>
            <a:r>
              <a:rPr lang="vi-VN" sz="2000" dirty="0" smtClean="0"/>
              <a:t>rẻ</a:t>
            </a:r>
            <a:r>
              <a:rPr lang="en-US" sz="2000" dirty="0" smtClean="0"/>
              <a:t>;</a:t>
            </a:r>
            <a:endParaRPr lang="vi-VN" sz="2000" dirty="0"/>
          </a:p>
          <a:p>
            <a:pPr lvl="2"/>
            <a:r>
              <a:rPr lang="vi-VN" sz="2000" dirty="0"/>
              <a:t>- Tốc độ quay </a:t>
            </a:r>
            <a:r>
              <a:rPr lang="vi-VN" sz="2000" dirty="0" smtClean="0"/>
              <a:t>thấp</a:t>
            </a:r>
            <a:r>
              <a:rPr lang="en-US" sz="2000" dirty="0" smtClean="0"/>
              <a:t>;</a:t>
            </a:r>
            <a:endParaRPr lang="vi-VN" sz="2000" dirty="0"/>
          </a:p>
          <a:p>
            <a:pPr lvl="2"/>
            <a:r>
              <a:rPr lang="vi-VN" sz="2000" dirty="0"/>
              <a:t>- Phạm vi hoạt động rộng.</a:t>
            </a:r>
          </a:p>
          <a:p>
            <a:r>
              <a:rPr lang="vi-VN" sz="2000" dirty="0"/>
              <a:t>Tuy nhiên , quạt FC cũng có nhược điểm là khi cột áp tĩnh thấp có khả năng động cơ bị quá tải, kết cấu cánh không vững chắc.</a:t>
            </a:r>
          </a:p>
          <a:p>
            <a:r>
              <a:rPr lang="vi-VN" sz="2000" b="1" dirty="0"/>
              <a:t>2. Quạt ly tâm cánh nghiêng về phía sau (BI)</a:t>
            </a:r>
          </a:p>
          <a:p>
            <a:pPr algn="just"/>
            <a:r>
              <a:rPr lang="vi-VN" sz="2000" dirty="0"/>
              <a:t>Quạt ly tâm cánh hướng sau có 2 dạng cánh đơn và cánh dạng khí động (cánh 2 lớp). Đặc điểm của quạt BI là tốc độ quay lớn, áp suất tạo ra lớn. Do đặc điểm cấu tạo nên hiệu suất quạt BI khá lớn, có thể đạt 80%. Khả năng quá tải của động cơ ít xãy ra do đường đặc tính của công suất đạt cực đại ở gần ngoài vùng làm việc. Khoảng làm việc hiệu quả từ 45% đến 85% lưu lượng định mức</a:t>
            </a:r>
            <a:r>
              <a:rPr lang="vi-VN" sz="2000" dirty="0" smtClean="0"/>
              <a:t>.</a:t>
            </a:r>
            <a:endParaRPr lang="vi-VN" sz="2000" dirty="0"/>
          </a:p>
        </p:txBody>
      </p:sp>
      <p:sp>
        <p:nvSpPr>
          <p:cNvPr id="6"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7</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31648048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56" y="1066800"/>
            <a:ext cx="9144000" cy="5016758"/>
          </a:xfrm>
          <a:prstGeom prst="rect">
            <a:avLst/>
          </a:prstGeom>
        </p:spPr>
        <p:txBody>
          <a:bodyPr wrap="square">
            <a:spAutoFit/>
          </a:bodyPr>
          <a:lstStyle/>
          <a:p>
            <a:r>
              <a:rPr lang="vi-VN" sz="2000" b="1" dirty="0"/>
              <a:t>3. Quạt ly tâm cánh hướng kính (RB)</a:t>
            </a:r>
          </a:p>
          <a:p>
            <a:pPr algn="just"/>
            <a:r>
              <a:rPr lang="vi-VN" sz="2000" dirty="0"/>
              <a:t>Quạt RB ít được sử dụng trong kỹ thuật do đường kính rôto lớn. Đặc điểm của quạt RB là khả năng tạo áp suất tĩnh lớn , chính vì vậy nó thường được sử dụng để vận chuyển vật liệu dạng hạt. Đường đặc tính công suất N gần như tỷ lệ với lưu lượng, vì thế loại này có thể kiểm soát lưu lượng thông qua kiểm soát năng lượng cung cấp môtơ. Nhược điểm của quạt RB là giá thành cao và hiệu suất không cao. Hiệu suất cực đại có thể đạt 68%. </a:t>
            </a:r>
          </a:p>
          <a:p>
            <a:r>
              <a:rPr lang="vi-VN" sz="2000" b="1" dirty="0"/>
              <a:t>4. Quạt ly tâm dạng ống (TC)</a:t>
            </a:r>
          </a:p>
          <a:p>
            <a:pPr algn="just"/>
            <a:r>
              <a:rPr lang="vi-VN" sz="2000" dirty="0"/>
              <a:t>Quạt ly tâm thổi thẳng (dạng ống) : (Tubular centrifugal fan, in-line centrinfugal fan)</a:t>
            </a:r>
          </a:p>
          <a:p>
            <a:pPr algn="just"/>
            <a:r>
              <a:rPr lang="vi-VN" sz="2000" dirty="0"/>
              <a:t>Quạt TC gồm một vỏ hình trụ, guồng cánh, cánh, miệng hút và ống côn. Dòng khí đi vào quạt theo trục, qua quạt đổi hướng 90</a:t>
            </a:r>
            <a:r>
              <a:rPr lang="vi-VN" sz="2000" baseline="30000" dirty="0"/>
              <a:t>o</a:t>
            </a:r>
            <a:r>
              <a:rPr lang="vi-VN" sz="2000" dirty="0"/>
              <a:t> và bị ép vào vỏ trụ tạo nên áp suất, sau đó lại đổi hướng song song với trục. Quạt TC thoạt trông giống quạt hướng trục nhưng nguyên lý khí đông khác hẳn. Hiệu suất thấp và độ ồn cao, nhưng không thay đổi dòng nên được sử dụng thay cho quạt hướng trục khi cần áp suất cao. </a:t>
            </a:r>
          </a:p>
        </p:txBody>
      </p:sp>
      <p:sp>
        <p:nvSpPr>
          <p:cNvPr id="3" name="Rectangle 2"/>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4" name="Rectangle 3"/>
          <p:cNvSpPr/>
          <p:nvPr/>
        </p:nvSpPr>
        <p:spPr>
          <a:xfrm>
            <a:off x="13854" y="498765"/>
            <a:ext cx="9130145"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Đặc</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điểm</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của</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một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số</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loại</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quạt</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thông</a:t>
            </a:r>
            <a:r>
              <a:rPr lang="en-US" sz="2400" b="1" dirty="0" smtClean="0">
                <a:solidFill>
                  <a:srgbClr val="0070C0"/>
                </a:solidFill>
                <a:latin typeface="Arial" pitchFamily="34" charset="0"/>
                <a:cs typeface="Arial" pitchFamily="34" charset="0"/>
              </a:rPr>
              <a:t> </a:t>
            </a:r>
            <a:r>
              <a:rPr lang="en-US" sz="2400" b="1" dirty="0" err="1" smtClean="0">
                <a:solidFill>
                  <a:srgbClr val="0070C0"/>
                </a:solidFill>
                <a:latin typeface="Arial" pitchFamily="34" charset="0"/>
                <a:cs typeface="Arial" pitchFamily="34" charset="0"/>
              </a:rPr>
              <a:t>dụng</a:t>
            </a:r>
            <a:endParaRPr lang="en-US" sz="2400" b="1" dirty="0">
              <a:solidFill>
                <a:srgbClr val="0070C0"/>
              </a:solidFill>
              <a:latin typeface="Arial" pitchFamily="34" charset="0"/>
              <a:cs typeface="Arial" pitchFamily="34" charset="0"/>
            </a:endParaRPr>
          </a:p>
        </p:txBody>
      </p:sp>
      <p:sp>
        <p:nvSpPr>
          <p:cNvPr id="6"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8</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4231239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200" b="1" dirty="0">
                <a:solidFill>
                  <a:srgbClr val="0000FF"/>
                </a:solidFill>
                <a:latin typeface="Arial" pitchFamily="34" charset="0"/>
                <a:cs typeface="Arial" pitchFamily="34" charset="0"/>
              </a:rPr>
              <a:t>8</a:t>
            </a:r>
            <a:r>
              <a:rPr lang="en-US" sz="3200" b="1" dirty="0" smtClean="0">
                <a:solidFill>
                  <a:srgbClr val="0000FF"/>
                </a:solidFill>
                <a:latin typeface="Arial" pitchFamily="34" charset="0"/>
                <a:cs typeface="Arial" pitchFamily="34" charset="0"/>
              </a:rPr>
              <a:t>.</a:t>
            </a:r>
            <a:r>
              <a:rPr lang="vi-VN" sz="3200" b="1" dirty="0" smtClean="0">
                <a:solidFill>
                  <a:srgbClr val="0000FF"/>
                </a:solidFill>
                <a:latin typeface="Arial" pitchFamily="34" charset="0"/>
                <a:cs typeface="Arial" pitchFamily="34" charset="0"/>
              </a:rPr>
              <a:t>1 </a:t>
            </a:r>
            <a:r>
              <a:rPr lang="en-US" sz="3200" b="1" dirty="0" err="1" smtClean="0">
                <a:solidFill>
                  <a:srgbClr val="0000FF"/>
                </a:solidFill>
                <a:latin typeface="Arial" pitchFamily="34" charset="0"/>
                <a:cs typeface="Arial" pitchFamily="34" charset="0"/>
              </a:rPr>
              <a:t>Quạt</a:t>
            </a:r>
            <a:endParaRPr lang="en-US" sz="3200" dirty="0" smtClean="0">
              <a:solidFill>
                <a:srgbClr val="0000FF"/>
              </a:solidFill>
              <a:latin typeface="Arial" pitchFamily="34" charset="0"/>
              <a:cs typeface="Arial" pitchFamily="34" charset="0"/>
            </a:endParaRPr>
          </a:p>
        </p:txBody>
      </p:sp>
      <p:sp>
        <p:nvSpPr>
          <p:cNvPr id="3" name="Rectangle 2"/>
          <p:cNvSpPr/>
          <p:nvPr/>
        </p:nvSpPr>
        <p:spPr>
          <a:xfrm>
            <a:off x="13854" y="498765"/>
            <a:ext cx="9130145" cy="461665"/>
          </a:xfrm>
          <a:prstGeom prst="rect">
            <a:avLst/>
          </a:prstGeom>
        </p:spPr>
        <p:txBody>
          <a:bodyPr wrap="square">
            <a:spAutoFit/>
          </a:bodyPr>
          <a:lstStyle/>
          <a:p>
            <a:pPr algn="just"/>
            <a:r>
              <a:rPr lang="en-US" sz="2400" b="1" dirty="0" err="1" smtClean="0">
                <a:solidFill>
                  <a:srgbClr val="FF0066"/>
                </a:solidFill>
                <a:latin typeface="Arial" pitchFamily="34" charset="0"/>
                <a:cs typeface="Arial" pitchFamily="34" charset="0"/>
              </a:rPr>
              <a:t>Quạt</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ly</a:t>
            </a:r>
            <a:r>
              <a:rPr lang="en-US" sz="2400" b="1" dirty="0" smtClean="0">
                <a:solidFill>
                  <a:srgbClr val="FF0066"/>
                </a:solidFill>
                <a:latin typeface="Arial" pitchFamily="34" charset="0"/>
                <a:cs typeface="Arial" pitchFamily="34" charset="0"/>
              </a:rPr>
              <a:t> </a:t>
            </a:r>
            <a:r>
              <a:rPr lang="en-US" sz="2400" b="1" dirty="0" err="1" smtClean="0">
                <a:solidFill>
                  <a:srgbClr val="FF0066"/>
                </a:solidFill>
                <a:latin typeface="Arial" pitchFamily="34" charset="0"/>
                <a:cs typeface="Arial" pitchFamily="34" charset="0"/>
              </a:rPr>
              <a:t>tâm</a:t>
            </a:r>
            <a:r>
              <a:rPr lang="en-US" sz="2400" b="1" dirty="0" smtClean="0">
                <a:solidFill>
                  <a:srgbClr val="FF0066"/>
                </a:solidFill>
                <a:latin typeface="Arial" pitchFamily="34" charset="0"/>
                <a:cs typeface="Arial" pitchFamily="34" charset="0"/>
              </a:rPr>
              <a:t>: </a:t>
            </a:r>
            <a:r>
              <a:rPr lang="vi-VN" sz="2400" b="1" dirty="0" smtClean="0">
                <a:solidFill>
                  <a:srgbClr val="0070C0"/>
                </a:solidFill>
                <a:latin typeface="Arial" pitchFamily="34" charset="0"/>
                <a:cs typeface="Arial" pitchFamily="34" charset="0"/>
              </a:rPr>
              <a:t>Phân loại</a:t>
            </a:r>
            <a:endParaRPr lang="en-US" sz="2400" b="1" dirty="0">
              <a:solidFill>
                <a:srgbClr val="0070C0"/>
              </a:solidFill>
              <a:latin typeface="Arial" pitchFamily="34" charset="0"/>
              <a:cs typeface="Arial" pitchFamily="34" charset="0"/>
            </a:endParaRPr>
          </a:p>
        </p:txBody>
      </p:sp>
      <p:sp>
        <p:nvSpPr>
          <p:cNvPr id="4" name="Rectangle 3"/>
          <p:cNvSpPr/>
          <p:nvPr/>
        </p:nvSpPr>
        <p:spPr>
          <a:xfrm>
            <a:off x="20781" y="879931"/>
            <a:ext cx="3865419" cy="5139869"/>
          </a:xfrm>
          <a:prstGeom prst="rect">
            <a:avLst/>
          </a:prstGeom>
        </p:spPr>
        <p:txBody>
          <a:bodyPr wrap="square">
            <a:spAutoFit/>
          </a:bodyPr>
          <a:lstStyle/>
          <a:p>
            <a:pPr algn="just">
              <a:buFont typeface="Wingdings" pitchFamily="2" charset="2"/>
              <a:buChar char="§"/>
            </a:pPr>
            <a:r>
              <a:rPr lang="vi-VN" sz="2400" b="1" dirty="0" smtClean="0">
                <a:solidFill>
                  <a:srgbClr val="009900"/>
                </a:solidFill>
              </a:rPr>
              <a:t> Theo áp suất làm việc:</a:t>
            </a:r>
          </a:p>
          <a:p>
            <a:pPr algn="just">
              <a:buFont typeface="Wingdings" pitchFamily="2" charset="2"/>
              <a:buChar char="§"/>
            </a:pPr>
            <a:endParaRPr lang="vi-VN" sz="2400" b="1" dirty="0">
              <a:solidFill>
                <a:srgbClr val="0070C0"/>
              </a:solidFill>
            </a:endParaRPr>
          </a:p>
          <a:p>
            <a:pPr algn="just"/>
            <a:endParaRPr lang="vi-VN" sz="2400" b="1" dirty="0" smtClean="0">
              <a:solidFill>
                <a:srgbClr val="0070C0"/>
              </a:solidFill>
            </a:endParaRPr>
          </a:p>
          <a:p>
            <a:pPr algn="just">
              <a:buFont typeface="Wingdings" pitchFamily="2" charset="2"/>
              <a:buChar char="§"/>
            </a:pPr>
            <a:endParaRPr lang="vi-VN" sz="2400" dirty="0" smtClean="0"/>
          </a:p>
          <a:p>
            <a:pPr algn="just"/>
            <a:endParaRPr lang="vi-VN" sz="2400" dirty="0" smtClean="0"/>
          </a:p>
          <a:p>
            <a:pPr algn="just"/>
            <a:endParaRPr lang="vi-VN" sz="2400" dirty="0" smtClean="0">
              <a:solidFill>
                <a:srgbClr val="0070C0"/>
              </a:solidFill>
            </a:endParaRPr>
          </a:p>
          <a:p>
            <a:pPr algn="just">
              <a:buFont typeface="Wingdings" pitchFamily="2" charset="2"/>
              <a:buChar char="§"/>
            </a:pPr>
            <a:r>
              <a:rPr lang="vi-VN" sz="2400" b="1" dirty="0" smtClean="0">
                <a:solidFill>
                  <a:srgbClr val="0070C0"/>
                </a:solidFill>
              </a:rPr>
              <a:t> Theo hệ số cao tốc:</a:t>
            </a:r>
          </a:p>
          <a:p>
            <a:pPr algn="just"/>
            <a:r>
              <a:rPr lang="vi-VN" sz="2000" dirty="0" smtClean="0"/>
              <a:t>n: số vòng quay thực của quạt (vòng/phút), Q: lưu lượng (m</a:t>
            </a:r>
            <a:r>
              <a:rPr lang="vi-VN" sz="2000" baseline="30000" dirty="0" smtClean="0"/>
              <a:t>3</a:t>
            </a:r>
            <a:r>
              <a:rPr lang="vi-VN" sz="2000" dirty="0" smtClean="0"/>
              <a:t>/s), H</a:t>
            </a:r>
            <a:r>
              <a:rPr lang="en-US" sz="2000" baseline="-25000" dirty="0" smtClean="0"/>
              <a:t>F</a:t>
            </a:r>
            <a:r>
              <a:rPr lang="vi-VN" sz="2000" dirty="0" smtClean="0"/>
              <a:t>: áp suất quạt (mmH</a:t>
            </a:r>
            <a:r>
              <a:rPr lang="vi-VN" sz="2000" baseline="-25000" dirty="0" smtClean="0"/>
              <a:t>2</a:t>
            </a:r>
            <a:r>
              <a:rPr lang="vi-VN" sz="2000" dirty="0" smtClean="0"/>
              <a:t>O), </a:t>
            </a:r>
            <a:r>
              <a:rPr lang="vi-VN" sz="2000" dirty="0" smtClean="0">
                <a:sym typeface="Symbol"/>
              </a:rPr>
              <a:t>: khối lượng riêng của không khí (kg/m</a:t>
            </a:r>
            <a:r>
              <a:rPr lang="vi-VN" sz="2000" baseline="30000" dirty="0" smtClean="0">
                <a:sym typeface="Symbol"/>
              </a:rPr>
              <a:t>3</a:t>
            </a:r>
            <a:r>
              <a:rPr lang="vi-VN" sz="2000" dirty="0" smtClean="0">
                <a:sym typeface="Symbol"/>
              </a:rPr>
              <a:t>). Dựa vào mô hình thí nghiệm ở điều kiện chuẩn: Q = 1 m</a:t>
            </a:r>
            <a:r>
              <a:rPr lang="vi-VN" sz="2000" baseline="30000" dirty="0" smtClean="0">
                <a:sym typeface="Symbol"/>
              </a:rPr>
              <a:t>3</a:t>
            </a:r>
            <a:r>
              <a:rPr lang="vi-VN" sz="2000" dirty="0" smtClean="0">
                <a:sym typeface="Symbol"/>
              </a:rPr>
              <a:t>/s và H = 30 mmH</a:t>
            </a:r>
            <a:r>
              <a:rPr lang="vi-VN" sz="2000" baseline="-25000" dirty="0" smtClean="0">
                <a:sym typeface="Symbol"/>
              </a:rPr>
              <a:t>2</a:t>
            </a:r>
            <a:r>
              <a:rPr lang="vi-VN" sz="2000" dirty="0" smtClean="0">
                <a:sym typeface="Symbol"/>
              </a:rPr>
              <a:t>O.</a:t>
            </a:r>
            <a:endParaRPr lang="vi-VN" sz="2000" dirty="0" smtClean="0"/>
          </a:p>
        </p:txBody>
      </p:sp>
      <p:graphicFrame>
        <p:nvGraphicFramePr>
          <p:cNvPr id="5" name="Object 4"/>
          <p:cNvGraphicFramePr>
            <a:graphicFrameLocks noChangeAspect="1"/>
          </p:cNvGraphicFramePr>
          <p:nvPr>
            <p:extLst>
              <p:ext uri="{D42A27DB-BD31-4B8C-83A1-F6EECF244321}">
                <p14:modId xmlns:p14="http://schemas.microsoft.com/office/powerpoint/2010/main" val="1671421387"/>
              </p:ext>
            </p:extLst>
          </p:nvPr>
        </p:nvGraphicFramePr>
        <p:xfrm>
          <a:off x="4524375" y="2971800"/>
          <a:ext cx="2271713" cy="1166813"/>
        </p:xfrm>
        <a:graphic>
          <a:graphicData uri="http://schemas.openxmlformats.org/presentationml/2006/ole">
            <mc:AlternateContent xmlns:mc="http://schemas.openxmlformats.org/markup-compatibility/2006">
              <mc:Choice xmlns:v="urn:schemas-microsoft-com:vml" Requires="v">
                <p:oleObj spid="_x0000_s3204" name="Equation" r:id="rId3" imgW="939600" imgH="482400" progId="Equation.3">
                  <p:embed/>
                </p:oleObj>
              </mc:Choice>
              <mc:Fallback>
                <p:oleObj name="Equation" r:id="rId3" imgW="939600" imgH="482400" progId="Equation.3">
                  <p:embed/>
                  <p:pic>
                    <p:nvPicPr>
                      <p:cNvPr id="0" name=""/>
                      <p:cNvPicPr/>
                      <p:nvPr/>
                    </p:nvPicPr>
                    <p:blipFill>
                      <a:blip r:embed="rId4"/>
                      <a:stretch>
                        <a:fillRect/>
                      </a:stretch>
                    </p:blipFill>
                    <p:spPr>
                      <a:xfrm>
                        <a:off x="4524375" y="2971800"/>
                        <a:ext cx="2271713" cy="1166813"/>
                      </a:xfrm>
                      <a:prstGeom prst="rect">
                        <a:avLst/>
                      </a:prstGeom>
                    </p:spPr>
                  </p:pic>
                </p:oleObj>
              </mc:Fallback>
            </mc:AlternateContent>
          </a:graphicData>
        </a:graphic>
      </p:graphicFrame>
      <p:sp>
        <p:nvSpPr>
          <p:cNvPr id="33" name="Rectangle 32"/>
          <p:cNvSpPr/>
          <p:nvPr/>
        </p:nvSpPr>
        <p:spPr>
          <a:xfrm>
            <a:off x="0" y="6027003"/>
            <a:ext cx="9110277" cy="830997"/>
          </a:xfrm>
          <a:prstGeom prst="rect">
            <a:avLst/>
          </a:prstGeom>
        </p:spPr>
        <p:txBody>
          <a:bodyPr wrap="square">
            <a:spAutoFit/>
          </a:bodyPr>
          <a:lstStyle/>
          <a:p>
            <a:pPr algn="just">
              <a:buFont typeface="Wingdings" pitchFamily="2" charset="2"/>
              <a:buChar char="§"/>
            </a:pPr>
            <a:r>
              <a:rPr lang="vi-VN" sz="2400" b="1" dirty="0" smtClean="0">
                <a:solidFill>
                  <a:srgbClr val="FF6600"/>
                </a:solidFill>
              </a:rPr>
              <a:t> Theo mục đích sử dụng: </a:t>
            </a:r>
            <a:r>
              <a:rPr lang="vi-VN" sz="2400" dirty="0" smtClean="0"/>
              <a:t>quạt không khí thường, quạt khói lò, quạt không khí nóng, lạnh, quạt hút bụi,...</a:t>
            </a:r>
            <a:r>
              <a:rPr lang="vi-VN" sz="2400" b="1" dirty="0" smtClean="0"/>
              <a:t> </a:t>
            </a:r>
            <a:endParaRPr lang="vi-VN" sz="2400" b="1" dirty="0"/>
          </a:p>
        </p:txBody>
      </p:sp>
      <p:graphicFrame>
        <p:nvGraphicFramePr>
          <p:cNvPr id="35" name="Table 34"/>
          <p:cNvGraphicFramePr>
            <a:graphicFrameLocks noGrp="1"/>
          </p:cNvGraphicFramePr>
          <p:nvPr>
            <p:extLst>
              <p:ext uri="{D42A27DB-BD31-4B8C-83A1-F6EECF244321}">
                <p14:modId xmlns:p14="http://schemas.microsoft.com/office/powerpoint/2010/main" val="2746509883"/>
              </p:ext>
            </p:extLst>
          </p:nvPr>
        </p:nvGraphicFramePr>
        <p:xfrm>
          <a:off x="3823854" y="4191000"/>
          <a:ext cx="5320146" cy="1463040"/>
        </p:xfrm>
        <a:graphic>
          <a:graphicData uri="http://schemas.openxmlformats.org/drawingml/2006/table">
            <a:tbl>
              <a:tblPr/>
              <a:tblGrid>
                <a:gridCol w="2660073"/>
                <a:gridCol w="2660073"/>
              </a:tblGrid>
              <a:tr h="346363">
                <a:tc>
                  <a:txBody>
                    <a:bodyPr/>
                    <a:lstStyle/>
                    <a:p>
                      <a:pPr algn="ctr"/>
                      <a:r>
                        <a:rPr lang="vi-VN" b="1" dirty="0" smtClean="0"/>
                        <a:t>n</a:t>
                      </a:r>
                      <a:r>
                        <a:rPr lang="vi-VN" b="1" baseline="-25000" dirty="0" smtClean="0"/>
                        <a:t>s</a:t>
                      </a:r>
                      <a:r>
                        <a:rPr lang="vi-VN" b="1" dirty="0" smtClean="0"/>
                        <a:t>,</a:t>
                      </a:r>
                      <a:r>
                        <a:rPr lang="vi-VN" b="1" baseline="0" dirty="0" smtClean="0"/>
                        <a:t> vòng/phút</a:t>
                      </a:r>
                      <a:endParaRPr lang="en-US" b="1"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mpd="sng">
                      <a:solidFill>
                        <a:schemeClr val="tx1"/>
                      </a:solidFill>
                      <a:prstDash val="solid"/>
                    </a:lnT>
                    <a:lnB w="28575" cap="flat" cmpd="sng" algn="ctr">
                      <a:solidFill>
                        <a:schemeClr val="tx1"/>
                      </a:solidFill>
                      <a:prstDash val="solid"/>
                      <a:round/>
                      <a:headEnd type="none" w="med" len="med"/>
                      <a:tailEnd type="none" w="med" len="med"/>
                    </a:lnB>
                  </a:tcPr>
                </a:tc>
                <a:tc>
                  <a:txBody>
                    <a:bodyPr/>
                    <a:lstStyle/>
                    <a:p>
                      <a:pPr algn="ctr"/>
                      <a:r>
                        <a:rPr lang="vi-VN" b="1" dirty="0" smtClean="0"/>
                        <a:t>Loại</a:t>
                      </a:r>
                      <a:r>
                        <a:rPr lang="vi-VN" b="1" baseline="0" dirty="0" smtClean="0"/>
                        <a:t> quạt</a:t>
                      </a:r>
                      <a:endParaRPr lang="en-US" b="1"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99258">
                <a:tc>
                  <a:txBody>
                    <a:bodyPr/>
                    <a:lstStyle/>
                    <a:p>
                      <a:pPr algn="ctr"/>
                      <a:r>
                        <a:rPr lang="vi-VN" dirty="0" smtClean="0"/>
                        <a:t>&gt;</a:t>
                      </a:r>
                      <a:r>
                        <a:rPr lang="vi-VN" baseline="0" dirty="0" smtClean="0"/>
                        <a:t> 1500</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vi-VN" dirty="0" smtClean="0"/>
                        <a:t>Cao tốc</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r>
              <a:tr h="249382">
                <a:tc>
                  <a:txBody>
                    <a:bodyPr/>
                    <a:lstStyle/>
                    <a:p>
                      <a:pPr algn="ctr"/>
                      <a:r>
                        <a:rPr lang="vi-VN" sz="1800" dirty="0" smtClean="0">
                          <a:sym typeface="Wingdings" pitchFamily="2" charset="2"/>
                        </a:rPr>
                        <a:t>800 ÷ 1400 </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vi-VN" dirty="0" smtClean="0"/>
                        <a:t>Vận</a:t>
                      </a:r>
                      <a:r>
                        <a:rPr lang="vi-VN" baseline="0" dirty="0" smtClean="0"/>
                        <a:t> tốc trung bình</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r>
              <a:tr h="249382">
                <a:tc>
                  <a:txBody>
                    <a:bodyPr/>
                    <a:lstStyle/>
                    <a:p>
                      <a:pPr algn="ctr"/>
                      <a:r>
                        <a:rPr lang="vi-VN" dirty="0" smtClean="0"/>
                        <a:t>&lt; 800</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mpd="sng">
                      <a:solidFill>
                        <a:schemeClr val="tx1"/>
                      </a:solidFill>
                      <a:prstDash val="solid"/>
                    </a:lnB>
                  </a:tcPr>
                </a:tc>
                <a:tc>
                  <a:txBody>
                    <a:bodyPr/>
                    <a:lstStyle/>
                    <a:p>
                      <a:pPr algn="ctr"/>
                      <a:r>
                        <a:rPr lang="vi-VN" dirty="0" smtClean="0"/>
                        <a:t>Vận</a:t>
                      </a:r>
                      <a:r>
                        <a:rPr lang="vi-VN" baseline="0" dirty="0" smtClean="0"/>
                        <a:t> tốc chậm</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1039469745"/>
              </p:ext>
            </p:extLst>
          </p:nvPr>
        </p:nvGraphicFramePr>
        <p:xfrm>
          <a:off x="2362200" y="1432560"/>
          <a:ext cx="5105400" cy="1463040"/>
        </p:xfrm>
        <a:graphic>
          <a:graphicData uri="http://schemas.openxmlformats.org/drawingml/2006/table">
            <a:tbl>
              <a:tblPr/>
              <a:tblGrid>
                <a:gridCol w="1981200"/>
                <a:gridCol w="3124200"/>
              </a:tblGrid>
              <a:tr h="346363">
                <a:tc>
                  <a:txBody>
                    <a:bodyPr/>
                    <a:lstStyle/>
                    <a:p>
                      <a:pPr algn="ctr"/>
                      <a:r>
                        <a:rPr lang="en-US" b="1" dirty="0" smtClean="0"/>
                        <a:t>H</a:t>
                      </a:r>
                      <a:r>
                        <a:rPr lang="vi-VN" b="1" baseline="-25000" dirty="0" smtClean="0"/>
                        <a:t>F</a:t>
                      </a:r>
                      <a:r>
                        <a:rPr lang="vi-VN" b="1" dirty="0" smtClean="0"/>
                        <a:t>,</a:t>
                      </a:r>
                      <a:r>
                        <a:rPr lang="vi-VN" b="1" baseline="0" dirty="0" smtClean="0"/>
                        <a:t> </a:t>
                      </a:r>
                      <a:r>
                        <a:rPr lang="vi-VN" sz="1800" b="1" dirty="0" smtClean="0"/>
                        <a:t>mmH</a:t>
                      </a:r>
                      <a:r>
                        <a:rPr lang="vi-VN" sz="1800" b="1" baseline="-25000" dirty="0" smtClean="0"/>
                        <a:t>2</a:t>
                      </a:r>
                      <a:r>
                        <a:rPr lang="vi-VN" sz="1800" b="1" dirty="0" smtClean="0"/>
                        <a:t>O</a:t>
                      </a:r>
                      <a:endParaRPr lang="en-US" b="1"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mpd="sng">
                      <a:solidFill>
                        <a:schemeClr val="tx1"/>
                      </a:solidFill>
                      <a:prstDash val="solid"/>
                    </a:lnT>
                    <a:lnB w="28575" cap="flat" cmpd="sng" algn="ctr">
                      <a:solidFill>
                        <a:schemeClr val="tx1"/>
                      </a:solidFill>
                      <a:prstDash val="solid"/>
                      <a:round/>
                      <a:headEnd type="none" w="med" len="med"/>
                      <a:tailEnd type="none" w="med" len="med"/>
                    </a:lnB>
                  </a:tcPr>
                </a:tc>
                <a:tc>
                  <a:txBody>
                    <a:bodyPr/>
                    <a:lstStyle/>
                    <a:p>
                      <a:pPr algn="ctr"/>
                      <a:r>
                        <a:rPr lang="vi-VN" b="1" baseline="0" dirty="0" smtClean="0"/>
                        <a:t>Áp suất làm việc của quạt</a:t>
                      </a:r>
                      <a:endParaRPr lang="en-US" b="1"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r>
              <a:tr h="299258">
                <a:tc>
                  <a:txBody>
                    <a:bodyPr/>
                    <a:lstStyle/>
                    <a:p>
                      <a:pPr algn="ctr"/>
                      <a:r>
                        <a:rPr lang="vi-VN" dirty="0" smtClean="0"/>
                        <a:t>&lt; 100</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vi-VN" dirty="0" smtClean="0"/>
                        <a:t>Thấp </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tcPr>
                </a:tc>
              </a:tr>
              <a:tr h="249382">
                <a:tc>
                  <a:txBody>
                    <a:bodyPr/>
                    <a:lstStyle/>
                    <a:p>
                      <a:pPr algn="ctr"/>
                      <a:r>
                        <a:rPr lang="vi-VN" sz="1800" dirty="0" smtClean="0">
                          <a:sym typeface="Wingdings" pitchFamily="2" charset="2"/>
                        </a:rPr>
                        <a:t>100 ÷ 400 </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c>
                  <a:txBody>
                    <a:bodyPr/>
                    <a:lstStyle/>
                    <a:p>
                      <a:pPr algn="ctr"/>
                      <a:r>
                        <a:rPr lang="vi-VN" baseline="0" dirty="0" smtClean="0"/>
                        <a:t>Trung bình</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tcPr>
                </a:tc>
              </a:tr>
              <a:tr h="249382">
                <a:tc>
                  <a:txBody>
                    <a:bodyPr/>
                    <a:lstStyle/>
                    <a:p>
                      <a:pPr algn="ctr"/>
                      <a:r>
                        <a:rPr lang="vi-VN" dirty="0" smtClean="0"/>
                        <a:t>&gt; 400</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mpd="sng">
                      <a:solidFill>
                        <a:schemeClr val="tx1"/>
                      </a:solidFill>
                      <a:prstDash val="solid"/>
                    </a:lnB>
                  </a:tcPr>
                </a:tc>
                <a:tc>
                  <a:txBody>
                    <a:bodyPr/>
                    <a:lstStyle/>
                    <a:p>
                      <a:pPr algn="ctr"/>
                      <a:r>
                        <a:rPr lang="vi-VN" dirty="0" smtClean="0"/>
                        <a:t>cao</a:t>
                      </a:r>
                      <a:endParaRPr lang="en-US" dirty="0"/>
                    </a:p>
                  </a:txBody>
                  <a:tcP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tcPr>
                </a:tc>
              </a:tr>
            </a:tbl>
          </a:graphicData>
        </a:graphic>
      </p:graphicFrame>
      <p:sp>
        <p:nvSpPr>
          <p:cNvPr id="10" name="Slide Number Placeholder 2"/>
          <p:cNvSpPr>
            <a:spLocks noGrp="1"/>
          </p:cNvSpPr>
          <p:nvPr>
            <p:ph type="sldNum" sz="quarter" idx="12"/>
          </p:nvPr>
        </p:nvSpPr>
        <p:spPr>
          <a:xfrm>
            <a:off x="6989619" y="6485949"/>
            <a:ext cx="2133600" cy="365125"/>
          </a:xfrm>
        </p:spPr>
        <p:txBody>
          <a:bodyPr/>
          <a:lstStyle/>
          <a:p>
            <a:fld id="{9C905762-C891-4585-A291-5CEA996061E6}" type="slidenum">
              <a:rPr lang="en-US" sz="1600" smtClean="0">
                <a:latin typeface="Arial" pitchFamily="34" charset="0"/>
                <a:cs typeface="Arial" pitchFamily="34" charset="0"/>
              </a:rPr>
              <a:pPr/>
              <a:t>9</a:t>
            </a:fld>
            <a:r>
              <a:rPr lang="en-US" sz="1600" dirty="0" smtClean="0">
                <a:latin typeface="Arial" pitchFamily="34" charset="0"/>
                <a:cs typeface="Arial" pitchFamily="34" charset="0"/>
              </a:rPr>
              <a:t>/43</a:t>
            </a:r>
            <a:endParaRPr lang="en-US" sz="1600" dirty="0">
              <a:latin typeface="Arial" pitchFamily="34" charset="0"/>
              <a:cs typeface="Arial" pitchFamily="34" charset="0"/>
            </a:endParaRPr>
          </a:p>
        </p:txBody>
      </p:sp>
    </p:spTree>
    <p:extLst>
      <p:ext uri="{BB962C8B-B14F-4D97-AF65-F5344CB8AC3E}">
        <p14:creationId xmlns:p14="http://schemas.microsoft.com/office/powerpoint/2010/main" val="6753690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40010</TotalTime>
  <Words>4032</Words>
  <Application>Microsoft Office PowerPoint</Application>
  <PresentationFormat>On-screen Show (4:3)</PresentationFormat>
  <Paragraphs>332</Paragraphs>
  <Slides>43</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43</vt:i4>
      </vt:variant>
    </vt:vector>
  </HeadingPairs>
  <TitlesOfParts>
    <vt:vector size="51" baseType="lpstr">
      <vt:lpstr>맑은 고딕</vt:lpstr>
      <vt:lpstr>Arial</vt:lpstr>
      <vt:lpstr>Calibri</vt:lpstr>
      <vt:lpstr>Symbol</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Bang Chu Cai Bang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Mr ProGhost</dc:creator>
  <cp:lastModifiedBy>Satellite</cp:lastModifiedBy>
  <cp:revision>1632</cp:revision>
  <cp:lastPrinted>2014-05-18T10:01:56Z</cp:lastPrinted>
  <dcterms:created xsi:type="dcterms:W3CDTF">2012-04-20T13:18:20Z</dcterms:created>
  <dcterms:modified xsi:type="dcterms:W3CDTF">2014-05-18T10:09:20Z</dcterms:modified>
</cp:coreProperties>
</file>